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6" r:id="rId12"/>
    <p:sldId id="267" r:id="rId13"/>
    <p:sldId id="268" r:id="rId14"/>
    <p:sldId id="26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1B3A8-E31D-47CF-8569-21D93EC3321D}" type="doc">
      <dgm:prSet loTypeId="urn:microsoft.com/office/officeart/2005/8/layout/target3" loCatId="relationship" qsTypeId="urn:microsoft.com/office/officeart/2005/8/quickstyle/simple1" qsCatId="simple" csTypeId="urn:microsoft.com/office/officeart/2005/8/colors/accent6_3" csCatId="accent6" phldr="1"/>
      <dgm:spPr/>
      <dgm:t>
        <a:bodyPr/>
        <a:lstStyle/>
        <a:p>
          <a:endParaRPr lang="zh-HK" altLang="en-US"/>
        </a:p>
      </dgm:t>
    </dgm:pt>
    <dgm:pt modelId="{C7452637-0A09-4F4D-981C-FAE639D9E923}">
      <dgm:prSet custT="1"/>
      <dgm:spPr/>
      <dgm:t>
        <a:bodyPr/>
        <a:lstStyle/>
        <a:p>
          <a:pPr rtl="0"/>
          <a:r>
            <a:rPr kumimoji="1" lang="en-US" altLang="zh-TW" sz="2400" dirty="0" smtClean="0">
              <a:solidFill>
                <a:schemeClr val="accent2"/>
              </a:solidFill>
              <a:latin typeface="Times New Roman" pitchFamily="18" charset="0"/>
              <a:ea typeface="標楷體" pitchFamily="65" charset="-120"/>
              <a:cs typeface="Times New Roman" pitchFamily="18" charset="0"/>
            </a:rPr>
            <a:t>The whole fund</a:t>
          </a:r>
          <a:endParaRPr lang="zh-HK" sz="2400" dirty="0">
            <a:solidFill>
              <a:schemeClr val="accent2"/>
            </a:solidFill>
            <a:latin typeface="Times New Roman" pitchFamily="18" charset="0"/>
            <a:ea typeface="標楷體" pitchFamily="65" charset="-120"/>
            <a:cs typeface="Times New Roman" pitchFamily="18" charset="0"/>
          </a:endParaRPr>
        </a:p>
      </dgm:t>
    </dgm:pt>
    <dgm:pt modelId="{9B4A552C-1457-44A8-8652-8AA9C125D9B1}" type="parTrans" cxnId="{E02AA27C-C8C7-4846-9FBF-11707A102464}">
      <dgm:prSet/>
      <dgm:spPr/>
      <dgm:t>
        <a:bodyPr/>
        <a:lstStyle/>
        <a:p>
          <a:endParaRPr lang="zh-HK" altLang="en-US"/>
        </a:p>
      </dgm:t>
    </dgm:pt>
    <dgm:pt modelId="{2E7A6895-CD67-4FE0-BCB2-FEA8ED213104}" type="sibTrans" cxnId="{E02AA27C-C8C7-4846-9FBF-11707A102464}">
      <dgm:prSet/>
      <dgm:spPr/>
      <dgm:t>
        <a:bodyPr/>
        <a:lstStyle/>
        <a:p>
          <a:endParaRPr lang="zh-HK" altLang="en-US"/>
        </a:p>
      </dgm:t>
    </dgm:pt>
    <dgm:pt modelId="{E3402673-E3FF-449E-9121-B0A82AB4311C}">
      <dgm:prSet custT="1"/>
      <dgm:spPr/>
      <dgm:t>
        <a:bodyPr/>
        <a:lstStyle/>
        <a:p>
          <a:pPr rtl="0"/>
          <a:r>
            <a:rPr kumimoji="1" lang="en-US" altLang="zh-TW" sz="2400" dirty="0" smtClean="0">
              <a:solidFill>
                <a:schemeClr val="accent2">
                  <a:lumMod val="60000"/>
                  <a:lumOff val="40000"/>
                </a:schemeClr>
              </a:solidFill>
              <a:latin typeface="Times New Roman" pitchFamily="18" charset="0"/>
              <a:ea typeface="標楷體" pitchFamily="65" charset="-120"/>
              <a:cs typeface="Times New Roman" pitchFamily="18" charset="0"/>
            </a:rPr>
            <a:t>Intermediaries</a:t>
          </a:r>
          <a:endParaRPr lang="zh-HK" sz="2800" dirty="0">
            <a:solidFill>
              <a:schemeClr val="accent2">
                <a:lumMod val="60000"/>
                <a:lumOff val="40000"/>
              </a:schemeClr>
            </a:solidFill>
            <a:latin typeface="Times New Roman" pitchFamily="18" charset="0"/>
            <a:ea typeface="標楷體" pitchFamily="65" charset="-120"/>
            <a:cs typeface="Times New Roman" pitchFamily="18" charset="0"/>
          </a:endParaRPr>
        </a:p>
      </dgm:t>
    </dgm:pt>
    <dgm:pt modelId="{F3693A73-82F7-46F4-A001-BA6B4E18FBBE}" type="parTrans" cxnId="{C6BE6E5C-C55A-46AC-A7ED-764E064AA16F}">
      <dgm:prSet/>
      <dgm:spPr/>
      <dgm:t>
        <a:bodyPr/>
        <a:lstStyle/>
        <a:p>
          <a:endParaRPr lang="zh-HK" altLang="en-US"/>
        </a:p>
      </dgm:t>
    </dgm:pt>
    <dgm:pt modelId="{C82D4ADB-4F51-4BA5-9886-E445F0771CEB}" type="sibTrans" cxnId="{C6BE6E5C-C55A-46AC-A7ED-764E064AA16F}">
      <dgm:prSet/>
      <dgm:spPr/>
      <dgm:t>
        <a:bodyPr/>
        <a:lstStyle/>
        <a:p>
          <a:endParaRPr lang="zh-HK" altLang="en-US"/>
        </a:p>
      </dgm:t>
    </dgm:pt>
    <dgm:pt modelId="{346E55CA-A349-493E-B8F5-D51641696D11}">
      <dgm:prSet custT="1"/>
      <dgm:spPr/>
      <dgm:t>
        <a:bodyPr/>
        <a:lstStyle/>
        <a:p>
          <a:pPr rtl="0"/>
          <a:r>
            <a:rPr kumimoji="1" lang="en-US" altLang="zh-TW" sz="2400" dirty="0" smtClean="0">
              <a:latin typeface="Times New Roman" pitchFamily="18" charset="0"/>
              <a:ea typeface="標楷體" pitchFamily="65" charset="-120"/>
              <a:cs typeface="Times New Roman" pitchFamily="18" charset="0"/>
            </a:rPr>
            <a:t>Individual</a:t>
          </a:r>
          <a:r>
            <a:rPr kumimoji="1" lang="en-US" altLang="zh-TW" sz="2800" dirty="0" smtClean="0">
              <a:latin typeface="Times New Roman" pitchFamily="18" charset="0"/>
              <a:ea typeface="標楷體" pitchFamily="65" charset="-120"/>
              <a:cs typeface="Times New Roman" pitchFamily="18" charset="0"/>
            </a:rPr>
            <a:t> </a:t>
          </a:r>
          <a:r>
            <a:rPr kumimoji="1" lang="en-US" altLang="zh-TW" sz="2400" dirty="0" smtClean="0">
              <a:latin typeface="Times New Roman" pitchFamily="18" charset="0"/>
              <a:ea typeface="標楷體" pitchFamily="65" charset="-120"/>
              <a:cs typeface="Times New Roman" pitchFamily="18" charset="0"/>
            </a:rPr>
            <a:t>projects</a:t>
          </a:r>
          <a:endParaRPr lang="zh-HK" sz="2800" dirty="0">
            <a:latin typeface="Times New Roman" pitchFamily="18" charset="0"/>
            <a:ea typeface="標楷體" pitchFamily="65" charset="-120"/>
            <a:cs typeface="Times New Roman" pitchFamily="18" charset="0"/>
          </a:endParaRPr>
        </a:p>
      </dgm:t>
    </dgm:pt>
    <dgm:pt modelId="{66280C4C-952B-4659-AE26-DC4DC552FD5F}" type="parTrans" cxnId="{57128D2F-FB8D-47E4-A1B9-0C70F5E28026}">
      <dgm:prSet/>
      <dgm:spPr/>
      <dgm:t>
        <a:bodyPr/>
        <a:lstStyle/>
        <a:p>
          <a:endParaRPr lang="zh-HK" altLang="en-US"/>
        </a:p>
      </dgm:t>
    </dgm:pt>
    <dgm:pt modelId="{95C1C129-7C75-4D4A-82A7-4F5D1F7EFC4D}" type="sibTrans" cxnId="{57128D2F-FB8D-47E4-A1B9-0C70F5E28026}">
      <dgm:prSet/>
      <dgm:spPr/>
      <dgm:t>
        <a:bodyPr/>
        <a:lstStyle/>
        <a:p>
          <a:endParaRPr lang="zh-HK" altLang="en-US"/>
        </a:p>
      </dgm:t>
    </dgm:pt>
    <dgm:pt modelId="{0CCF3155-DC7E-4748-8FBF-375E2D7EF124}" type="pres">
      <dgm:prSet presAssocID="{42E1B3A8-E31D-47CF-8569-21D93EC3321D}" presName="Name0" presStyleCnt="0">
        <dgm:presLayoutVars>
          <dgm:chMax val="7"/>
          <dgm:dir/>
          <dgm:animLvl val="lvl"/>
          <dgm:resizeHandles val="exact"/>
        </dgm:presLayoutVars>
      </dgm:prSet>
      <dgm:spPr/>
      <dgm:t>
        <a:bodyPr/>
        <a:lstStyle/>
        <a:p>
          <a:endParaRPr lang="zh-HK" altLang="en-US"/>
        </a:p>
      </dgm:t>
    </dgm:pt>
    <dgm:pt modelId="{C7A7F9B5-EDD2-43EA-B56A-4F78E745206B}" type="pres">
      <dgm:prSet presAssocID="{C7452637-0A09-4F4D-981C-FAE639D9E923}" presName="circle1" presStyleLbl="node1" presStyleIdx="0" presStyleCnt="3"/>
      <dgm:spPr/>
    </dgm:pt>
    <dgm:pt modelId="{1F789EA1-0A44-47EE-8316-54F289A878F7}" type="pres">
      <dgm:prSet presAssocID="{C7452637-0A09-4F4D-981C-FAE639D9E923}" presName="space" presStyleCnt="0"/>
      <dgm:spPr/>
    </dgm:pt>
    <dgm:pt modelId="{6CE65A67-9B63-43DF-8128-8DF9CB322AD4}" type="pres">
      <dgm:prSet presAssocID="{C7452637-0A09-4F4D-981C-FAE639D9E923}" presName="rect1" presStyleLbl="alignAcc1" presStyleIdx="0" presStyleCnt="3"/>
      <dgm:spPr/>
      <dgm:t>
        <a:bodyPr/>
        <a:lstStyle/>
        <a:p>
          <a:endParaRPr lang="zh-HK" altLang="en-US"/>
        </a:p>
      </dgm:t>
    </dgm:pt>
    <dgm:pt modelId="{97D8C153-F31F-48BF-BEAA-C8A5DFBC3CE9}" type="pres">
      <dgm:prSet presAssocID="{E3402673-E3FF-449E-9121-B0A82AB4311C}" presName="vertSpace2" presStyleLbl="node1" presStyleIdx="0" presStyleCnt="3"/>
      <dgm:spPr/>
    </dgm:pt>
    <dgm:pt modelId="{7A7A5298-9CC1-466E-8D37-74AC0304E20F}" type="pres">
      <dgm:prSet presAssocID="{E3402673-E3FF-449E-9121-B0A82AB4311C}" presName="circle2" presStyleLbl="node1" presStyleIdx="1" presStyleCnt="3"/>
      <dgm:spPr/>
    </dgm:pt>
    <dgm:pt modelId="{8CB304DB-AD3F-4D5C-A268-1FD07DD95438}" type="pres">
      <dgm:prSet presAssocID="{E3402673-E3FF-449E-9121-B0A82AB4311C}" presName="rect2" presStyleLbl="alignAcc1" presStyleIdx="1" presStyleCnt="3"/>
      <dgm:spPr/>
      <dgm:t>
        <a:bodyPr/>
        <a:lstStyle/>
        <a:p>
          <a:endParaRPr lang="zh-HK" altLang="en-US"/>
        </a:p>
      </dgm:t>
    </dgm:pt>
    <dgm:pt modelId="{69F8F1CD-6752-4621-9F93-BED9FBC7B4B2}" type="pres">
      <dgm:prSet presAssocID="{346E55CA-A349-493E-B8F5-D51641696D11}" presName="vertSpace3" presStyleLbl="node1" presStyleIdx="1" presStyleCnt="3"/>
      <dgm:spPr/>
    </dgm:pt>
    <dgm:pt modelId="{8FDF5461-85FC-4360-94C3-9146996CB8B9}" type="pres">
      <dgm:prSet presAssocID="{346E55CA-A349-493E-B8F5-D51641696D11}" presName="circle3" presStyleLbl="node1" presStyleIdx="2" presStyleCnt="3"/>
      <dgm:spPr/>
    </dgm:pt>
    <dgm:pt modelId="{962F3363-532A-4D6F-8278-07C400A9F8D5}" type="pres">
      <dgm:prSet presAssocID="{346E55CA-A349-493E-B8F5-D51641696D11}" presName="rect3" presStyleLbl="alignAcc1" presStyleIdx="2" presStyleCnt="3"/>
      <dgm:spPr/>
      <dgm:t>
        <a:bodyPr/>
        <a:lstStyle/>
        <a:p>
          <a:endParaRPr lang="zh-HK" altLang="en-US"/>
        </a:p>
      </dgm:t>
    </dgm:pt>
    <dgm:pt modelId="{C9820EFB-E0E1-42E5-A15E-0850A7A671DF}" type="pres">
      <dgm:prSet presAssocID="{C7452637-0A09-4F4D-981C-FAE639D9E923}" presName="rect1ParTxNoCh" presStyleLbl="alignAcc1" presStyleIdx="2" presStyleCnt="3">
        <dgm:presLayoutVars>
          <dgm:chMax val="1"/>
          <dgm:bulletEnabled val="1"/>
        </dgm:presLayoutVars>
      </dgm:prSet>
      <dgm:spPr/>
      <dgm:t>
        <a:bodyPr/>
        <a:lstStyle/>
        <a:p>
          <a:endParaRPr lang="zh-HK" altLang="en-US"/>
        </a:p>
      </dgm:t>
    </dgm:pt>
    <dgm:pt modelId="{664A4D61-DD53-42E4-A575-D224CCD3D533}" type="pres">
      <dgm:prSet presAssocID="{E3402673-E3FF-449E-9121-B0A82AB4311C}" presName="rect2ParTxNoCh" presStyleLbl="alignAcc1" presStyleIdx="2" presStyleCnt="3">
        <dgm:presLayoutVars>
          <dgm:chMax val="1"/>
          <dgm:bulletEnabled val="1"/>
        </dgm:presLayoutVars>
      </dgm:prSet>
      <dgm:spPr/>
      <dgm:t>
        <a:bodyPr/>
        <a:lstStyle/>
        <a:p>
          <a:endParaRPr lang="zh-HK" altLang="en-US"/>
        </a:p>
      </dgm:t>
    </dgm:pt>
    <dgm:pt modelId="{D7E37C6C-D2D6-43B7-BFB4-EEA02DEA0847}" type="pres">
      <dgm:prSet presAssocID="{346E55CA-A349-493E-B8F5-D51641696D11}" presName="rect3ParTxNoCh" presStyleLbl="alignAcc1" presStyleIdx="2" presStyleCnt="3">
        <dgm:presLayoutVars>
          <dgm:chMax val="1"/>
          <dgm:bulletEnabled val="1"/>
        </dgm:presLayoutVars>
      </dgm:prSet>
      <dgm:spPr/>
      <dgm:t>
        <a:bodyPr/>
        <a:lstStyle/>
        <a:p>
          <a:endParaRPr lang="zh-HK" altLang="en-US"/>
        </a:p>
      </dgm:t>
    </dgm:pt>
  </dgm:ptLst>
  <dgm:cxnLst>
    <dgm:cxn modelId="{57128D2F-FB8D-47E4-A1B9-0C70F5E28026}" srcId="{42E1B3A8-E31D-47CF-8569-21D93EC3321D}" destId="{346E55CA-A349-493E-B8F5-D51641696D11}" srcOrd="2" destOrd="0" parTransId="{66280C4C-952B-4659-AE26-DC4DC552FD5F}" sibTransId="{95C1C129-7C75-4D4A-82A7-4F5D1F7EFC4D}"/>
    <dgm:cxn modelId="{65E09B8C-FD4D-46C5-BD0B-2F5CB50419FC}" type="presOf" srcId="{346E55CA-A349-493E-B8F5-D51641696D11}" destId="{962F3363-532A-4D6F-8278-07C400A9F8D5}" srcOrd="0" destOrd="0" presId="urn:microsoft.com/office/officeart/2005/8/layout/target3"/>
    <dgm:cxn modelId="{66EEFD20-09D4-4416-A81D-BA96AA7C4EC9}" type="presOf" srcId="{E3402673-E3FF-449E-9121-B0A82AB4311C}" destId="{664A4D61-DD53-42E4-A575-D224CCD3D533}" srcOrd="1" destOrd="0" presId="urn:microsoft.com/office/officeart/2005/8/layout/target3"/>
    <dgm:cxn modelId="{34238FE1-96B1-4F11-97A9-B24758D45F10}" type="presOf" srcId="{C7452637-0A09-4F4D-981C-FAE639D9E923}" destId="{6CE65A67-9B63-43DF-8128-8DF9CB322AD4}" srcOrd="0" destOrd="0" presId="urn:microsoft.com/office/officeart/2005/8/layout/target3"/>
    <dgm:cxn modelId="{68295016-E8D5-4E3A-BDA6-E4E0DB7AFF30}" type="presOf" srcId="{346E55CA-A349-493E-B8F5-D51641696D11}" destId="{D7E37C6C-D2D6-43B7-BFB4-EEA02DEA0847}" srcOrd="1" destOrd="0" presId="urn:microsoft.com/office/officeart/2005/8/layout/target3"/>
    <dgm:cxn modelId="{FB22BCEF-58D0-4C68-9BB4-1B9ED6ACC56D}" type="presOf" srcId="{E3402673-E3FF-449E-9121-B0A82AB4311C}" destId="{8CB304DB-AD3F-4D5C-A268-1FD07DD95438}" srcOrd="0" destOrd="0" presId="urn:microsoft.com/office/officeart/2005/8/layout/target3"/>
    <dgm:cxn modelId="{E8AFA352-E065-4D38-8455-F8AA8F9E4981}" type="presOf" srcId="{42E1B3A8-E31D-47CF-8569-21D93EC3321D}" destId="{0CCF3155-DC7E-4748-8FBF-375E2D7EF124}" srcOrd="0" destOrd="0" presId="urn:microsoft.com/office/officeart/2005/8/layout/target3"/>
    <dgm:cxn modelId="{E02AA27C-C8C7-4846-9FBF-11707A102464}" srcId="{42E1B3A8-E31D-47CF-8569-21D93EC3321D}" destId="{C7452637-0A09-4F4D-981C-FAE639D9E923}" srcOrd="0" destOrd="0" parTransId="{9B4A552C-1457-44A8-8652-8AA9C125D9B1}" sibTransId="{2E7A6895-CD67-4FE0-BCB2-FEA8ED213104}"/>
    <dgm:cxn modelId="{C6BE6E5C-C55A-46AC-A7ED-764E064AA16F}" srcId="{42E1B3A8-E31D-47CF-8569-21D93EC3321D}" destId="{E3402673-E3FF-449E-9121-B0A82AB4311C}" srcOrd="1" destOrd="0" parTransId="{F3693A73-82F7-46F4-A001-BA6B4E18FBBE}" sibTransId="{C82D4ADB-4F51-4BA5-9886-E445F0771CEB}"/>
    <dgm:cxn modelId="{03B1A3F3-7992-4FE7-9743-0E1FBF98D21D}" type="presOf" srcId="{C7452637-0A09-4F4D-981C-FAE639D9E923}" destId="{C9820EFB-E0E1-42E5-A15E-0850A7A671DF}" srcOrd="1" destOrd="0" presId="urn:microsoft.com/office/officeart/2005/8/layout/target3"/>
    <dgm:cxn modelId="{BADE7462-47BE-4DE1-9676-7D8C03F0FA58}" type="presParOf" srcId="{0CCF3155-DC7E-4748-8FBF-375E2D7EF124}" destId="{C7A7F9B5-EDD2-43EA-B56A-4F78E745206B}" srcOrd="0" destOrd="0" presId="urn:microsoft.com/office/officeart/2005/8/layout/target3"/>
    <dgm:cxn modelId="{C4604AC3-BFC8-43FA-A3DA-40F85F3E7634}" type="presParOf" srcId="{0CCF3155-DC7E-4748-8FBF-375E2D7EF124}" destId="{1F789EA1-0A44-47EE-8316-54F289A878F7}" srcOrd="1" destOrd="0" presId="urn:microsoft.com/office/officeart/2005/8/layout/target3"/>
    <dgm:cxn modelId="{A6F65932-AF5B-42A9-B850-274221660BE8}" type="presParOf" srcId="{0CCF3155-DC7E-4748-8FBF-375E2D7EF124}" destId="{6CE65A67-9B63-43DF-8128-8DF9CB322AD4}" srcOrd="2" destOrd="0" presId="urn:microsoft.com/office/officeart/2005/8/layout/target3"/>
    <dgm:cxn modelId="{922E7F20-3535-4A3B-A10D-C5751C53EF09}" type="presParOf" srcId="{0CCF3155-DC7E-4748-8FBF-375E2D7EF124}" destId="{97D8C153-F31F-48BF-BEAA-C8A5DFBC3CE9}" srcOrd="3" destOrd="0" presId="urn:microsoft.com/office/officeart/2005/8/layout/target3"/>
    <dgm:cxn modelId="{68DCD301-EE46-4021-AAA5-2CB1C9FDFC45}" type="presParOf" srcId="{0CCF3155-DC7E-4748-8FBF-375E2D7EF124}" destId="{7A7A5298-9CC1-466E-8D37-74AC0304E20F}" srcOrd="4" destOrd="0" presId="urn:microsoft.com/office/officeart/2005/8/layout/target3"/>
    <dgm:cxn modelId="{B9B15BB7-0A80-41E8-B3DA-1FF3B8B49DED}" type="presParOf" srcId="{0CCF3155-DC7E-4748-8FBF-375E2D7EF124}" destId="{8CB304DB-AD3F-4D5C-A268-1FD07DD95438}" srcOrd="5" destOrd="0" presId="urn:microsoft.com/office/officeart/2005/8/layout/target3"/>
    <dgm:cxn modelId="{CA26718B-3E00-479F-9835-59F614AFEAC2}" type="presParOf" srcId="{0CCF3155-DC7E-4748-8FBF-375E2D7EF124}" destId="{69F8F1CD-6752-4621-9F93-BED9FBC7B4B2}" srcOrd="6" destOrd="0" presId="urn:microsoft.com/office/officeart/2005/8/layout/target3"/>
    <dgm:cxn modelId="{7EA4F169-BC26-4CFC-B64A-794245C05BD0}" type="presParOf" srcId="{0CCF3155-DC7E-4748-8FBF-375E2D7EF124}" destId="{8FDF5461-85FC-4360-94C3-9146996CB8B9}" srcOrd="7" destOrd="0" presId="urn:microsoft.com/office/officeart/2005/8/layout/target3"/>
    <dgm:cxn modelId="{C91187D6-FB5B-4A0A-B64A-5588450B0606}" type="presParOf" srcId="{0CCF3155-DC7E-4748-8FBF-375E2D7EF124}" destId="{962F3363-532A-4D6F-8278-07C400A9F8D5}" srcOrd="8" destOrd="0" presId="urn:microsoft.com/office/officeart/2005/8/layout/target3"/>
    <dgm:cxn modelId="{994DFFC1-7F04-4BC7-B8B0-0407E83BD7F7}" type="presParOf" srcId="{0CCF3155-DC7E-4748-8FBF-375E2D7EF124}" destId="{C9820EFB-E0E1-42E5-A15E-0850A7A671DF}" srcOrd="9" destOrd="0" presId="urn:microsoft.com/office/officeart/2005/8/layout/target3"/>
    <dgm:cxn modelId="{3B7553EB-52A2-4E83-841B-68D3D729CE74}" type="presParOf" srcId="{0CCF3155-DC7E-4748-8FBF-375E2D7EF124}" destId="{664A4D61-DD53-42E4-A575-D224CCD3D533}" srcOrd="10" destOrd="0" presId="urn:microsoft.com/office/officeart/2005/8/layout/target3"/>
    <dgm:cxn modelId="{0B6B3474-A95E-463B-BFC9-95CBE0758A30}" type="presParOf" srcId="{0CCF3155-DC7E-4748-8FBF-375E2D7EF124}" destId="{D7E37C6C-D2D6-43B7-BFB4-EEA02DEA084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7F9B5-EDD2-43EA-B56A-4F78E745206B}">
      <dsp:nvSpPr>
        <dsp:cNvPr id="0" name=""/>
        <dsp:cNvSpPr/>
      </dsp:nvSpPr>
      <dsp:spPr>
        <a:xfrm>
          <a:off x="0" y="0"/>
          <a:ext cx="1938992" cy="1938992"/>
        </a:xfrm>
        <a:prstGeom prst="pie">
          <a:avLst>
            <a:gd name="adj1" fmla="val 5400000"/>
            <a:gd name="adj2" fmla="val 162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65A67-9B63-43DF-8128-8DF9CB322AD4}">
      <dsp:nvSpPr>
        <dsp:cNvPr id="0" name=""/>
        <dsp:cNvSpPr/>
      </dsp:nvSpPr>
      <dsp:spPr>
        <a:xfrm>
          <a:off x="969496" y="0"/>
          <a:ext cx="3999305" cy="1938992"/>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altLang="zh-TW" sz="2400" kern="1200" dirty="0" smtClean="0">
              <a:solidFill>
                <a:schemeClr val="accent2"/>
              </a:solidFill>
              <a:latin typeface="Times New Roman" pitchFamily="18" charset="0"/>
              <a:ea typeface="標楷體" pitchFamily="65" charset="-120"/>
              <a:cs typeface="Times New Roman" pitchFamily="18" charset="0"/>
            </a:rPr>
            <a:t>The whole fund</a:t>
          </a:r>
          <a:endParaRPr lang="zh-HK" sz="2400" kern="1200" dirty="0">
            <a:solidFill>
              <a:schemeClr val="accent2"/>
            </a:solidFill>
            <a:latin typeface="Times New Roman" pitchFamily="18" charset="0"/>
            <a:ea typeface="標楷體" pitchFamily="65" charset="-120"/>
            <a:cs typeface="Times New Roman" pitchFamily="18" charset="0"/>
          </a:endParaRPr>
        </a:p>
      </dsp:txBody>
      <dsp:txXfrm>
        <a:off x="969496" y="0"/>
        <a:ext cx="3999305" cy="581698"/>
      </dsp:txXfrm>
    </dsp:sp>
    <dsp:sp modelId="{7A7A5298-9CC1-466E-8D37-74AC0304E20F}">
      <dsp:nvSpPr>
        <dsp:cNvPr id="0" name=""/>
        <dsp:cNvSpPr/>
      </dsp:nvSpPr>
      <dsp:spPr>
        <a:xfrm>
          <a:off x="339324" y="581698"/>
          <a:ext cx="1260343" cy="1260343"/>
        </a:xfrm>
        <a:prstGeom prst="pie">
          <a:avLst>
            <a:gd name="adj1" fmla="val 5400000"/>
            <a:gd name="adj2" fmla="val 16200000"/>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304DB-AD3F-4D5C-A268-1FD07DD95438}">
      <dsp:nvSpPr>
        <dsp:cNvPr id="0" name=""/>
        <dsp:cNvSpPr/>
      </dsp:nvSpPr>
      <dsp:spPr>
        <a:xfrm>
          <a:off x="969496" y="581698"/>
          <a:ext cx="3999305" cy="1260343"/>
        </a:xfrm>
        <a:prstGeom prst="rect">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altLang="zh-TW" sz="2400" kern="1200" dirty="0" smtClean="0">
              <a:solidFill>
                <a:schemeClr val="accent2">
                  <a:lumMod val="60000"/>
                  <a:lumOff val="40000"/>
                </a:schemeClr>
              </a:solidFill>
              <a:latin typeface="Times New Roman" pitchFamily="18" charset="0"/>
              <a:ea typeface="標楷體" pitchFamily="65" charset="-120"/>
              <a:cs typeface="Times New Roman" pitchFamily="18" charset="0"/>
            </a:rPr>
            <a:t>Intermediaries</a:t>
          </a:r>
          <a:endParaRPr lang="zh-HK" sz="2800" kern="1200" dirty="0">
            <a:solidFill>
              <a:schemeClr val="accent2">
                <a:lumMod val="60000"/>
                <a:lumOff val="40000"/>
              </a:schemeClr>
            </a:solidFill>
            <a:latin typeface="Times New Roman" pitchFamily="18" charset="0"/>
            <a:ea typeface="標楷體" pitchFamily="65" charset="-120"/>
            <a:cs typeface="Times New Roman" pitchFamily="18" charset="0"/>
          </a:endParaRPr>
        </a:p>
      </dsp:txBody>
      <dsp:txXfrm>
        <a:off x="969496" y="581698"/>
        <a:ext cx="3999305" cy="581696"/>
      </dsp:txXfrm>
    </dsp:sp>
    <dsp:sp modelId="{8FDF5461-85FC-4360-94C3-9146996CB8B9}">
      <dsp:nvSpPr>
        <dsp:cNvPr id="0" name=""/>
        <dsp:cNvSpPr/>
      </dsp:nvSpPr>
      <dsp:spPr>
        <a:xfrm>
          <a:off x="678647" y="1163395"/>
          <a:ext cx="581697" cy="581697"/>
        </a:xfrm>
        <a:prstGeom prst="pie">
          <a:avLst>
            <a:gd name="adj1" fmla="val 5400000"/>
            <a:gd name="adj2" fmla="val 1620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F3363-532A-4D6F-8278-07C400A9F8D5}">
      <dsp:nvSpPr>
        <dsp:cNvPr id="0" name=""/>
        <dsp:cNvSpPr/>
      </dsp:nvSpPr>
      <dsp:spPr>
        <a:xfrm>
          <a:off x="969496" y="1163395"/>
          <a:ext cx="3999305" cy="581697"/>
        </a:xfrm>
        <a:prstGeom prst="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altLang="zh-TW" sz="2400" kern="1200" dirty="0" smtClean="0">
              <a:latin typeface="Times New Roman" pitchFamily="18" charset="0"/>
              <a:ea typeface="標楷體" pitchFamily="65" charset="-120"/>
              <a:cs typeface="Times New Roman" pitchFamily="18" charset="0"/>
            </a:rPr>
            <a:t>Individual</a:t>
          </a:r>
          <a:r>
            <a:rPr kumimoji="1" lang="en-US" altLang="zh-TW" sz="2800" kern="1200" dirty="0" smtClean="0">
              <a:latin typeface="Times New Roman" pitchFamily="18" charset="0"/>
              <a:ea typeface="標楷體" pitchFamily="65" charset="-120"/>
              <a:cs typeface="Times New Roman" pitchFamily="18" charset="0"/>
            </a:rPr>
            <a:t> </a:t>
          </a:r>
          <a:r>
            <a:rPr kumimoji="1" lang="en-US" altLang="zh-TW" sz="2400" kern="1200" dirty="0" smtClean="0">
              <a:latin typeface="Times New Roman" pitchFamily="18" charset="0"/>
              <a:ea typeface="標楷體" pitchFamily="65" charset="-120"/>
              <a:cs typeface="Times New Roman" pitchFamily="18" charset="0"/>
            </a:rPr>
            <a:t>projects</a:t>
          </a:r>
          <a:endParaRPr lang="zh-HK" sz="2800" kern="1200" dirty="0">
            <a:latin typeface="Times New Roman" pitchFamily="18" charset="0"/>
            <a:ea typeface="標楷體" pitchFamily="65" charset="-120"/>
            <a:cs typeface="Times New Roman" pitchFamily="18" charset="0"/>
          </a:endParaRPr>
        </a:p>
      </dsp:txBody>
      <dsp:txXfrm>
        <a:off x="969496" y="1163395"/>
        <a:ext cx="3999305" cy="58169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88AD0-C1DF-479D-A678-2240F34B6A4F}" type="datetimeFigureOut">
              <a:rPr lang="zh-HK" altLang="en-US" smtClean="0"/>
              <a:t>3/12/2013</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3C6E0-7016-4604-BC05-DBB33214CED0}" type="slidenum">
              <a:rPr lang="zh-HK" altLang="en-US" smtClean="0"/>
              <a:t>‹#›</a:t>
            </a:fld>
            <a:endParaRPr lang="zh-HK" altLang="en-US"/>
          </a:p>
        </p:txBody>
      </p:sp>
    </p:spTree>
    <p:extLst>
      <p:ext uri="{BB962C8B-B14F-4D97-AF65-F5344CB8AC3E}">
        <p14:creationId xmlns:p14="http://schemas.microsoft.com/office/powerpoint/2010/main" val="24367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a:t>
            </a:fld>
            <a:endParaRPr lang="zh-HK" altLang="en-US"/>
          </a:p>
        </p:txBody>
      </p:sp>
    </p:spTree>
    <p:extLst>
      <p:ext uri="{BB962C8B-B14F-4D97-AF65-F5344CB8AC3E}">
        <p14:creationId xmlns:p14="http://schemas.microsoft.com/office/powerpoint/2010/main" val="417870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10</a:t>
            </a:fld>
            <a:endParaRPr lang="zh-HK" altLang="en-US"/>
          </a:p>
        </p:txBody>
      </p:sp>
    </p:spTree>
    <p:extLst>
      <p:ext uri="{BB962C8B-B14F-4D97-AF65-F5344CB8AC3E}">
        <p14:creationId xmlns:p14="http://schemas.microsoft.com/office/powerpoint/2010/main" val="332387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11</a:t>
            </a:fld>
            <a:endParaRPr lang="zh-HK" altLang="en-US"/>
          </a:p>
        </p:txBody>
      </p:sp>
    </p:spTree>
    <p:extLst>
      <p:ext uri="{BB962C8B-B14F-4D97-AF65-F5344CB8AC3E}">
        <p14:creationId xmlns:p14="http://schemas.microsoft.com/office/powerpoint/2010/main" val="63230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12</a:t>
            </a:fld>
            <a:endParaRPr lang="zh-HK" altLang="en-US"/>
          </a:p>
        </p:txBody>
      </p:sp>
    </p:spTree>
    <p:extLst>
      <p:ext uri="{BB962C8B-B14F-4D97-AF65-F5344CB8AC3E}">
        <p14:creationId xmlns:p14="http://schemas.microsoft.com/office/powerpoint/2010/main" val="138729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13</a:t>
            </a:fld>
            <a:endParaRPr lang="zh-HK" altLang="en-US"/>
          </a:p>
        </p:txBody>
      </p:sp>
    </p:spTree>
    <p:extLst>
      <p:ext uri="{BB962C8B-B14F-4D97-AF65-F5344CB8AC3E}">
        <p14:creationId xmlns:p14="http://schemas.microsoft.com/office/powerpoint/2010/main" val="310521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14</a:t>
            </a:fld>
            <a:endParaRPr lang="zh-HK" altLang="en-US"/>
          </a:p>
        </p:txBody>
      </p:sp>
    </p:spTree>
    <p:extLst>
      <p:ext uri="{BB962C8B-B14F-4D97-AF65-F5344CB8AC3E}">
        <p14:creationId xmlns:p14="http://schemas.microsoft.com/office/powerpoint/2010/main" val="154274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15</a:t>
            </a:fld>
            <a:endParaRPr lang="zh-HK" altLang="en-US"/>
          </a:p>
        </p:txBody>
      </p:sp>
    </p:spTree>
    <p:extLst>
      <p:ext uri="{BB962C8B-B14F-4D97-AF65-F5344CB8AC3E}">
        <p14:creationId xmlns:p14="http://schemas.microsoft.com/office/powerpoint/2010/main" val="295994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2</a:t>
            </a:fld>
            <a:endParaRPr lang="zh-HK" altLang="en-US"/>
          </a:p>
        </p:txBody>
      </p:sp>
    </p:spTree>
    <p:extLst>
      <p:ext uri="{BB962C8B-B14F-4D97-AF65-F5344CB8AC3E}">
        <p14:creationId xmlns:p14="http://schemas.microsoft.com/office/powerpoint/2010/main" val="34341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3</a:t>
            </a:fld>
            <a:endParaRPr lang="zh-HK" altLang="en-US"/>
          </a:p>
        </p:txBody>
      </p:sp>
    </p:spTree>
    <p:extLst>
      <p:ext uri="{BB962C8B-B14F-4D97-AF65-F5344CB8AC3E}">
        <p14:creationId xmlns:p14="http://schemas.microsoft.com/office/powerpoint/2010/main" val="23339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4</a:t>
            </a:fld>
            <a:endParaRPr lang="zh-HK" altLang="en-US"/>
          </a:p>
        </p:txBody>
      </p:sp>
    </p:spTree>
    <p:extLst>
      <p:ext uri="{BB962C8B-B14F-4D97-AF65-F5344CB8AC3E}">
        <p14:creationId xmlns:p14="http://schemas.microsoft.com/office/powerpoint/2010/main" val="111579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5</a:t>
            </a:fld>
            <a:endParaRPr lang="zh-HK" altLang="en-US"/>
          </a:p>
        </p:txBody>
      </p:sp>
    </p:spTree>
    <p:extLst>
      <p:ext uri="{BB962C8B-B14F-4D97-AF65-F5344CB8AC3E}">
        <p14:creationId xmlns:p14="http://schemas.microsoft.com/office/powerpoint/2010/main" val="358406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6</a:t>
            </a:fld>
            <a:endParaRPr lang="zh-HK" altLang="en-US"/>
          </a:p>
        </p:txBody>
      </p:sp>
    </p:spTree>
    <p:extLst>
      <p:ext uri="{BB962C8B-B14F-4D97-AF65-F5344CB8AC3E}">
        <p14:creationId xmlns:p14="http://schemas.microsoft.com/office/powerpoint/2010/main" val="344065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7</a:t>
            </a:fld>
            <a:endParaRPr lang="zh-HK" altLang="en-US"/>
          </a:p>
        </p:txBody>
      </p:sp>
    </p:spTree>
    <p:extLst>
      <p:ext uri="{BB962C8B-B14F-4D97-AF65-F5344CB8AC3E}">
        <p14:creationId xmlns:p14="http://schemas.microsoft.com/office/powerpoint/2010/main" val="238264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8</a:t>
            </a:fld>
            <a:endParaRPr lang="zh-HK" altLang="en-US"/>
          </a:p>
        </p:txBody>
      </p:sp>
    </p:spTree>
    <p:extLst>
      <p:ext uri="{BB962C8B-B14F-4D97-AF65-F5344CB8AC3E}">
        <p14:creationId xmlns:p14="http://schemas.microsoft.com/office/powerpoint/2010/main" val="401145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DDC3C6E0-7016-4604-BC05-DBB33214CED0}" type="slidenum">
              <a:rPr lang="zh-HK" altLang="en-US" smtClean="0"/>
              <a:t>9</a:t>
            </a:fld>
            <a:endParaRPr lang="zh-HK" altLang="en-US"/>
          </a:p>
        </p:txBody>
      </p:sp>
    </p:spTree>
    <p:extLst>
      <p:ext uri="{BB962C8B-B14F-4D97-AF65-F5344CB8AC3E}">
        <p14:creationId xmlns:p14="http://schemas.microsoft.com/office/powerpoint/2010/main" val="291524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92BAC-29E4-488D-81E7-8C704F8106CF}"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284801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2BAC-29E4-488D-81E7-8C704F8106CF}"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149585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2BAC-29E4-488D-81E7-8C704F8106CF}"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364017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92BAC-29E4-488D-81E7-8C704F8106CF}"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178032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92BAC-29E4-488D-81E7-8C704F8106CF}"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405800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92BAC-29E4-488D-81E7-8C704F8106CF}"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167281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92BAC-29E4-488D-81E7-8C704F8106CF}"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253683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92BAC-29E4-488D-81E7-8C704F8106CF}"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23443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2BAC-29E4-488D-81E7-8C704F8106CF}"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F430F-2A1B-449E-B85D-613E938714A6}" type="slidenum">
              <a:rPr lang="en-US" smtClean="0"/>
              <a:t>‹#›</a:t>
            </a:fld>
            <a:endParaRPr lang="en-US"/>
          </a:p>
        </p:txBody>
      </p:sp>
      <p:pic>
        <p:nvPicPr>
          <p:cNvPr id="5" name="Picture 5" descr="C:\Users\kas.EUNET\Documentum\Viewed\sie_Logo_102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54899"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92BAC-29E4-488D-81E7-8C704F8106CF}"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385445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92BAC-29E4-488D-81E7-8C704F8106CF}"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430F-2A1B-449E-B85D-613E938714A6}" type="slidenum">
              <a:rPr lang="en-US" smtClean="0"/>
              <a:t>‹#›</a:t>
            </a:fld>
            <a:endParaRPr lang="en-US"/>
          </a:p>
        </p:txBody>
      </p:sp>
    </p:spTree>
    <p:extLst>
      <p:ext uri="{BB962C8B-B14F-4D97-AF65-F5344CB8AC3E}">
        <p14:creationId xmlns:p14="http://schemas.microsoft.com/office/powerpoint/2010/main" val="249817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2BAC-29E4-488D-81E7-8C704F8106CF}"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F430F-2A1B-449E-B85D-613E938714A6}" type="slidenum">
              <a:rPr lang="en-US" smtClean="0"/>
              <a:t>‹#›</a:t>
            </a:fld>
            <a:endParaRPr lang="en-US"/>
          </a:p>
        </p:txBody>
      </p:sp>
    </p:spTree>
    <p:extLst>
      <p:ext uri="{BB962C8B-B14F-4D97-AF65-F5344CB8AC3E}">
        <p14:creationId xmlns:p14="http://schemas.microsoft.com/office/powerpoint/2010/main" val="270900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11" Type="http://schemas.openxmlformats.org/officeDocument/2006/relationships/image" Target="../media/image10.png"/><Relationship Id="rId5" Type="http://schemas.openxmlformats.org/officeDocument/2006/relationships/image" Target="../media/image7.emf"/><Relationship Id="rId10" Type="http://schemas.openxmlformats.org/officeDocument/2006/relationships/oleObject" Target="../embeddings/Microsoft_Excel_97-2003_Worksheet4.xls"/><Relationship Id="rId4" Type="http://schemas.openxmlformats.org/officeDocument/2006/relationships/oleObject" Target="../embeddings/Microsoft_Excel_97-2003_Worksheet1.xls"/><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7" descr="HK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1934"/>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kas.EUNET\Documentum\Viewed\sie_Logo_10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 y="1414526"/>
            <a:ext cx="9144000" cy="49862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163" y="6400800"/>
            <a:ext cx="2364237" cy="369332"/>
          </a:xfrm>
          <a:prstGeom prst="rect">
            <a:avLst/>
          </a:prstGeom>
        </p:spPr>
        <p:txBody>
          <a:bodyPr wrap="none">
            <a:spAutoFit/>
          </a:bodyPr>
          <a:lstStyle/>
          <a:p>
            <a:r>
              <a:rPr lang="en-US" dirty="0" smtClean="0">
                <a:solidFill>
                  <a:schemeClr val="bg2">
                    <a:lumMod val="50000"/>
                  </a:schemeClr>
                </a:solidFill>
                <a:effectLst>
                  <a:outerShdw blurRad="38100" dist="38100" dir="2700000" algn="tl">
                    <a:srgbClr val="000000">
                      <a:alpha val="43137"/>
                    </a:srgbClr>
                  </a:outerShdw>
                </a:effectLst>
              </a:rPr>
              <a:t>http://www.sie.gov.hk</a:t>
            </a:r>
            <a:endParaRPr lang="en-US" dirty="0">
              <a:solidFill>
                <a:schemeClr val="bg2">
                  <a:lumMod val="50000"/>
                </a:schemeClr>
              </a:solidFill>
              <a:effectLst>
                <a:outerShdw blurRad="38100" dist="38100" dir="2700000" algn="tl">
                  <a:srgbClr val="000000">
                    <a:alpha val="43137"/>
                  </a:srgbClr>
                </a:outerShdw>
              </a:effectLst>
            </a:endParaRPr>
          </a:p>
        </p:txBody>
      </p:sp>
      <p:pic>
        <p:nvPicPr>
          <p:cNvPr id="1026" name="Picture 2" descr="C:\Users\kas.EUNET\Pictures\eu SWOO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4148"/>
            <a:ext cx="1775614" cy="609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AS~1.EUN\AppData\Local\Temp\notesFFF692\idea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482600"/>
            <a:ext cx="43830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6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505200" y="457200"/>
            <a:ext cx="4745038" cy="546625"/>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Principles of the Fund</a:t>
            </a:r>
          </a:p>
        </p:txBody>
      </p:sp>
      <p:sp>
        <p:nvSpPr>
          <p:cNvPr id="3" name="Text Box 9"/>
          <p:cNvSpPr txBox="1">
            <a:spLocks noChangeArrowheads="1"/>
          </p:cNvSpPr>
          <p:nvPr/>
        </p:nvSpPr>
        <p:spPr bwMode="auto">
          <a:xfrm>
            <a:off x="457200" y="1616018"/>
            <a:ext cx="8458200" cy="4970591"/>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eaLnBrk="1" hangingPunct="1"/>
            <a:endParaRPr lang="en-US" altLang="zh-TW" sz="1200" dirty="0">
              <a:solidFill>
                <a:schemeClr val="bg2">
                  <a:lumMod val="50000"/>
                </a:schemeClr>
              </a:solidFill>
              <a:ea typeface="標楷體" pitchFamily="65" charset="-120"/>
            </a:endParaRP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Develop and encourage social innovation and entrepreneurship in the context of the goals for the </a:t>
            </a:r>
            <a:r>
              <a:rPr lang="en-US" altLang="zh-TW" sz="2000" dirty="0" err="1">
                <a:solidFill>
                  <a:schemeClr val="bg2">
                    <a:lumMod val="50000"/>
                  </a:schemeClr>
                </a:solidFill>
                <a:ea typeface="標楷體" pitchFamily="65" charset="-120"/>
              </a:rPr>
              <a:t>CoP</a:t>
            </a:r>
            <a:r>
              <a:rPr lang="en-US" altLang="zh-TW" sz="2000" dirty="0">
                <a:solidFill>
                  <a:schemeClr val="bg2">
                    <a:lumMod val="50000"/>
                  </a:schemeClr>
                </a:solidFill>
                <a:ea typeface="標楷體" pitchFamily="65" charset="-120"/>
              </a:rPr>
              <a:t>;</a:t>
            </a: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Seek innovation in the way that the Fund itself is </a:t>
            </a:r>
            <a:r>
              <a:rPr lang="en-US" altLang="zh-TW" sz="2000" dirty="0" smtClean="0">
                <a:solidFill>
                  <a:schemeClr val="bg2">
                    <a:lumMod val="50000"/>
                  </a:schemeClr>
                </a:solidFill>
                <a:ea typeface="標楷體" pitchFamily="65" charset="-120"/>
              </a:rPr>
              <a:t>applied;</a:t>
            </a:r>
            <a:endParaRPr lang="en-US" altLang="zh-TW" sz="2000" dirty="0">
              <a:solidFill>
                <a:schemeClr val="bg2">
                  <a:lumMod val="50000"/>
                </a:schemeClr>
              </a:solidFill>
              <a:ea typeface="標楷體" pitchFamily="65" charset="-120"/>
            </a:endParaRP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Social innovation to alleviate and prevent poverty is the focus, not social enterprise per se;</a:t>
            </a: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Scope of the Fund should remain flexible for more effective delivery of results in the light of actual experience;</a:t>
            </a: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Risk assessment is important while promoting innovation so as to maintain the prudent use of public money; </a:t>
            </a: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The criteria and uses of the Fund should not overlap with other existing public funding, and should </a:t>
            </a:r>
            <a:r>
              <a:rPr lang="en-US" altLang="zh-HK" sz="2000" dirty="0">
                <a:solidFill>
                  <a:schemeClr val="bg2">
                    <a:lumMod val="50000"/>
                  </a:schemeClr>
                </a:solidFill>
              </a:rPr>
              <a:t>not crowd out existing support or </a:t>
            </a:r>
            <a:r>
              <a:rPr lang="en-US" altLang="zh-HK" sz="2000" dirty="0" smtClean="0">
                <a:solidFill>
                  <a:schemeClr val="bg2">
                    <a:lumMod val="50000"/>
                  </a:schemeClr>
                </a:solidFill>
              </a:rPr>
              <a:t>initiatives;</a:t>
            </a:r>
            <a:endParaRPr lang="en-US" altLang="zh-TW" sz="2000" dirty="0">
              <a:solidFill>
                <a:schemeClr val="bg2">
                  <a:lumMod val="50000"/>
                </a:schemeClr>
              </a:solidFill>
              <a:ea typeface="標楷體" pitchFamily="65" charset="-120"/>
            </a:endParaRPr>
          </a:p>
          <a:p>
            <a:pPr marL="180975" indent="-180975" algn="just" eaLnBrk="1" hangingPunct="1">
              <a:spcAft>
                <a:spcPts val="900"/>
              </a:spcAft>
              <a:buFont typeface="Arial" charset="0"/>
              <a:buChar char="•"/>
              <a:tabLst>
                <a:tab pos="180975" algn="l"/>
              </a:tabLst>
            </a:pPr>
            <a:r>
              <a:rPr lang="en-US" altLang="zh-TW" sz="2000" dirty="0">
                <a:solidFill>
                  <a:schemeClr val="bg2">
                    <a:lumMod val="50000"/>
                  </a:schemeClr>
                </a:solidFill>
                <a:ea typeface="標楷體" pitchFamily="65" charset="-120"/>
              </a:rPr>
              <a:t>Encourage cross-sector collaboration and leverage on resources</a:t>
            </a:r>
            <a:r>
              <a:rPr lang="en-US" altLang="zh-TW" sz="2000" dirty="0" smtClean="0">
                <a:solidFill>
                  <a:schemeClr val="bg2">
                    <a:lumMod val="50000"/>
                  </a:schemeClr>
                </a:solidFill>
                <a:ea typeface="標楷體" pitchFamily="65" charset="-120"/>
              </a:rPr>
              <a:t>/ expertise </a:t>
            </a:r>
            <a:r>
              <a:rPr lang="en-US" altLang="zh-TW" sz="2000" dirty="0">
                <a:solidFill>
                  <a:schemeClr val="bg2">
                    <a:lumMod val="50000"/>
                  </a:schemeClr>
                </a:solidFill>
                <a:ea typeface="標楷體" pitchFamily="65" charset="-120"/>
              </a:rPr>
              <a:t>of players in the </a:t>
            </a:r>
            <a:r>
              <a:rPr lang="en-US" altLang="zh-TW" sz="2000" dirty="0" smtClean="0">
                <a:solidFill>
                  <a:schemeClr val="bg2">
                    <a:lumMod val="50000"/>
                  </a:schemeClr>
                </a:solidFill>
                <a:ea typeface="標楷體" pitchFamily="65" charset="-120"/>
              </a:rPr>
              <a:t>field.</a:t>
            </a:r>
            <a:endParaRPr lang="en-US" altLang="zh-TW" sz="2000" dirty="0">
              <a:solidFill>
                <a:schemeClr val="bg2">
                  <a:lumMod val="50000"/>
                </a:schemeClr>
              </a:solidFill>
              <a:ea typeface="標楷體" pitchFamily="65" charset="-120"/>
            </a:endParaRPr>
          </a:p>
        </p:txBody>
      </p:sp>
    </p:spTree>
    <p:extLst>
      <p:ext uri="{BB962C8B-B14F-4D97-AF65-F5344CB8AC3E}">
        <p14:creationId xmlns:p14="http://schemas.microsoft.com/office/powerpoint/2010/main" val="362211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4"/>
          <p:cNvCxnSpPr/>
          <p:nvPr/>
        </p:nvCxnSpPr>
        <p:spPr>
          <a:xfrm>
            <a:off x="277813" y="5373688"/>
            <a:ext cx="2278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接點 5"/>
          <p:cNvCxnSpPr/>
          <p:nvPr/>
        </p:nvCxnSpPr>
        <p:spPr>
          <a:xfrm>
            <a:off x="277813" y="2492375"/>
            <a:ext cx="2278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接點 6"/>
          <p:cNvCxnSpPr/>
          <p:nvPr/>
        </p:nvCxnSpPr>
        <p:spPr>
          <a:xfrm>
            <a:off x="277813" y="1779588"/>
            <a:ext cx="2278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字方塊 7"/>
          <p:cNvSpPr txBox="1"/>
          <p:nvPr/>
        </p:nvSpPr>
        <p:spPr>
          <a:xfrm>
            <a:off x="2555875" y="1700213"/>
            <a:ext cx="6480175" cy="584200"/>
          </a:xfrm>
          <a:prstGeom prst="rect">
            <a:avLst/>
          </a:prstGeom>
          <a:solidFill>
            <a:schemeClr val="bg2"/>
          </a:solidFill>
          <a:ln>
            <a:noFill/>
          </a:ln>
          <a:effectLst>
            <a:outerShdw blurRad="50800" dist="38100" dir="2700000" algn="tl" rotWithShape="0">
              <a:prstClr val="black">
                <a:alpha val="40000"/>
              </a:prstClr>
            </a:outerShdw>
          </a:effectLst>
        </p:spPr>
        <p:txBody>
          <a:bodyPr lIns="54000" rIns="54000">
            <a:spAutoFit/>
          </a:bodyPr>
          <a:lstStyle>
            <a:lvl1pPr marL="444500" indent="-4445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723900" indent="-723900" algn="just" eaLnBrk="1" hangingPunct="1">
              <a:tabLst>
                <a:tab pos="719138" algn="l"/>
              </a:tabLst>
              <a:defRPr/>
            </a:pPr>
            <a:r>
              <a:rPr lang="en-US" altLang="zh-HK" sz="1600" dirty="0">
                <a:solidFill>
                  <a:schemeClr val="bg2">
                    <a:lumMod val="25000"/>
                  </a:schemeClr>
                </a:solidFill>
                <a:latin typeface="Times New Roman" pitchFamily="18" charset="0"/>
                <a:ea typeface="標楷體" pitchFamily="65" charset="-120"/>
                <a:cs typeface="Times New Roman" pitchFamily="18" charset="0"/>
              </a:rPr>
              <a:t>P1.1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Undertaking/commissioning </a:t>
            </a:r>
            <a:r>
              <a:rPr lang="en-US" altLang="zh-HK" sz="1600" dirty="0">
                <a:solidFill>
                  <a:schemeClr val="bg2">
                    <a:lumMod val="25000"/>
                  </a:schemeClr>
                </a:solidFill>
                <a:latin typeface="Times New Roman" pitchFamily="18" charset="0"/>
                <a:ea typeface="標楷體" pitchFamily="65" charset="-120"/>
                <a:cs typeface="Times New Roman" pitchFamily="18" charset="0"/>
              </a:rPr>
              <a:t>research to better identify areas of needs</a:t>
            </a:r>
          </a:p>
        </p:txBody>
      </p:sp>
      <p:sp>
        <p:nvSpPr>
          <p:cNvPr id="6" name="文字方塊 8"/>
          <p:cNvSpPr txBox="1"/>
          <p:nvPr/>
        </p:nvSpPr>
        <p:spPr>
          <a:xfrm>
            <a:off x="420688" y="2349500"/>
            <a:ext cx="1990725" cy="646113"/>
          </a:xfrm>
          <a:prstGeom prst="rect">
            <a:avLst/>
          </a:prstGeom>
          <a:solidFill>
            <a:schemeClr val="bg2">
              <a:lumMod val="90000"/>
            </a:schemeClr>
          </a:solidFill>
          <a:ln>
            <a:noFill/>
          </a:ln>
          <a:effectLst>
            <a:outerShdw blurRad="50800" dist="38100" dir="2700000" algn="tl" rotWithShape="0">
              <a:prstClr val="black">
                <a:alpha val="40000"/>
              </a:prstClr>
            </a:outerShdw>
          </a:effectLst>
        </p:spPr>
        <p:txBody>
          <a:bodyPr lIns="36000" rIns="36000">
            <a:spAutoFit/>
          </a:bodyPr>
          <a:lstStyle>
            <a:lvl1pPr marL="355600" indent="-355600">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800" b="1">
                <a:solidFill>
                  <a:srgbClr val="000000"/>
                </a:solidFill>
                <a:latin typeface="Times New Roman" pitchFamily="18" charset="0"/>
                <a:ea typeface="標楷體" pitchFamily="65" charset="-120"/>
                <a:cs typeface="Times New Roman" pitchFamily="18" charset="0"/>
              </a:rPr>
              <a:t>P2</a:t>
            </a:r>
            <a:r>
              <a:rPr lang="en-US" altLang="zh-TW" sz="1800" b="1">
                <a:solidFill>
                  <a:srgbClr val="000000"/>
                </a:solidFill>
                <a:latin typeface="Times New Roman" pitchFamily="18" charset="0"/>
                <a:ea typeface="標楷體" pitchFamily="65" charset="-120"/>
                <a:cs typeface="Times New Roman" pitchFamily="18" charset="0"/>
              </a:rPr>
              <a:t> 	Capacity Building</a:t>
            </a:r>
            <a:endParaRPr lang="zh-HK" altLang="en-US" sz="1800" b="1">
              <a:solidFill>
                <a:srgbClr val="000000"/>
              </a:solidFill>
              <a:latin typeface="Times New Roman" pitchFamily="18" charset="0"/>
              <a:ea typeface="標楷體" pitchFamily="65" charset="-120"/>
              <a:cs typeface="Times New Roman" pitchFamily="18" charset="0"/>
            </a:endParaRPr>
          </a:p>
        </p:txBody>
      </p:sp>
      <p:sp>
        <p:nvSpPr>
          <p:cNvPr id="7" name="文字方塊 9"/>
          <p:cNvSpPr txBox="1"/>
          <p:nvPr/>
        </p:nvSpPr>
        <p:spPr>
          <a:xfrm>
            <a:off x="420688" y="1711325"/>
            <a:ext cx="1487487" cy="369888"/>
          </a:xfrm>
          <a:prstGeom prst="rect">
            <a:avLst/>
          </a:prstGeom>
          <a:solidFill>
            <a:schemeClr val="bg2">
              <a:lumMod val="90000"/>
            </a:schemeClr>
          </a:solidFill>
          <a:ln>
            <a:noFill/>
          </a:ln>
          <a:effectLst>
            <a:outerShdw blurRad="50800" dist="38100" dir="2700000" algn="tl" rotWithShape="0">
              <a:prstClr val="black">
                <a:alpha val="40000"/>
              </a:prstClr>
            </a:outerShdw>
          </a:effectLst>
        </p:spPr>
        <p:txBody>
          <a:bodyPr lIns="36000" rIns="36000">
            <a:spAutoFit/>
          </a:bodyPr>
          <a:lstStyle>
            <a:lvl1pPr marL="355600" indent="-355600">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800" b="1">
                <a:solidFill>
                  <a:srgbClr val="000000"/>
                </a:solidFill>
                <a:latin typeface="Times New Roman" pitchFamily="18" charset="0"/>
                <a:ea typeface="標楷體" pitchFamily="65" charset="-120"/>
                <a:cs typeface="Times New Roman" pitchFamily="18" charset="0"/>
              </a:rPr>
              <a:t>P1	</a:t>
            </a:r>
            <a:r>
              <a:rPr lang="en-US" altLang="zh-TW" sz="1800" b="1">
                <a:solidFill>
                  <a:srgbClr val="000000"/>
                </a:solidFill>
                <a:latin typeface="Times New Roman" pitchFamily="18" charset="0"/>
                <a:ea typeface="標楷體" pitchFamily="65" charset="-120"/>
                <a:cs typeface="Times New Roman" pitchFamily="18" charset="0"/>
              </a:rPr>
              <a:t>Research</a:t>
            </a:r>
            <a:endParaRPr lang="en-US" altLang="zh-HK" sz="1800" b="1">
              <a:solidFill>
                <a:srgbClr val="000000"/>
              </a:solidFill>
              <a:latin typeface="Times New Roman" pitchFamily="18" charset="0"/>
              <a:ea typeface="標楷體" pitchFamily="65" charset="-120"/>
              <a:cs typeface="Times New Roman" pitchFamily="18" charset="0"/>
            </a:endParaRPr>
          </a:p>
        </p:txBody>
      </p:sp>
      <p:sp>
        <p:nvSpPr>
          <p:cNvPr id="8" name="文字方塊 11"/>
          <p:cNvSpPr txBox="1"/>
          <p:nvPr/>
        </p:nvSpPr>
        <p:spPr>
          <a:xfrm>
            <a:off x="395288" y="5232400"/>
            <a:ext cx="2016125" cy="646113"/>
          </a:xfrm>
          <a:prstGeom prst="rect">
            <a:avLst/>
          </a:prstGeom>
          <a:solidFill>
            <a:schemeClr val="bg2">
              <a:lumMod val="90000"/>
            </a:schemeClr>
          </a:solidFill>
          <a:ln>
            <a:noFill/>
          </a:ln>
          <a:effectLst>
            <a:outerShdw blurRad="50800" dist="38100" dir="2700000" algn="tl" rotWithShape="0">
              <a:prstClr val="black">
                <a:alpha val="40000"/>
              </a:prstClr>
            </a:outerShdw>
          </a:effectLst>
        </p:spPr>
        <p:txBody>
          <a:bodyPr lIns="36000" rIns="36000">
            <a:spAutoFit/>
          </a:bodyPr>
          <a:lstStyle>
            <a:lvl1pPr marL="355600" indent="-355600">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800" b="1">
                <a:solidFill>
                  <a:srgbClr val="000000"/>
                </a:solidFill>
                <a:latin typeface="Times New Roman" pitchFamily="18" charset="0"/>
                <a:ea typeface="標楷體" pitchFamily="65" charset="-120"/>
                <a:cs typeface="Times New Roman" pitchFamily="18" charset="0"/>
              </a:rPr>
              <a:t>P3</a:t>
            </a:r>
            <a:r>
              <a:rPr lang="zh-TW" altLang="en-US" sz="1800" b="1">
                <a:solidFill>
                  <a:srgbClr val="000000"/>
                </a:solidFill>
                <a:latin typeface="Times New Roman" pitchFamily="18" charset="0"/>
                <a:ea typeface="標楷體" pitchFamily="65" charset="-120"/>
                <a:cs typeface="Times New Roman" pitchFamily="18" charset="0"/>
              </a:rPr>
              <a:t> </a:t>
            </a:r>
            <a:r>
              <a:rPr lang="en-US" altLang="zh-TW" sz="1800" b="1">
                <a:solidFill>
                  <a:srgbClr val="000000"/>
                </a:solidFill>
                <a:latin typeface="Times New Roman" pitchFamily="18" charset="0"/>
                <a:ea typeface="標楷體" pitchFamily="65" charset="-120"/>
                <a:cs typeface="Times New Roman" pitchFamily="18" charset="0"/>
              </a:rPr>
              <a:t>	Innovative Programme</a:t>
            </a:r>
            <a:endParaRPr lang="zh-HK" altLang="en-US" sz="1800" b="1">
              <a:solidFill>
                <a:srgbClr val="000000"/>
              </a:solidFill>
              <a:latin typeface="Times New Roman" pitchFamily="18" charset="0"/>
              <a:ea typeface="標楷體" pitchFamily="65" charset="-120"/>
              <a:cs typeface="Times New Roman" pitchFamily="18" charset="0"/>
            </a:endParaRPr>
          </a:p>
        </p:txBody>
      </p:sp>
      <p:cxnSp>
        <p:nvCxnSpPr>
          <p:cNvPr id="9" name="直線接點 13"/>
          <p:cNvCxnSpPr/>
          <p:nvPr/>
        </p:nvCxnSpPr>
        <p:spPr>
          <a:xfrm>
            <a:off x="277813" y="1484313"/>
            <a:ext cx="0" cy="388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9"/>
          <p:cNvSpPr txBox="1">
            <a:spLocks noChangeArrowheads="1"/>
          </p:cNvSpPr>
          <p:nvPr/>
        </p:nvSpPr>
        <p:spPr bwMode="auto">
          <a:xfrm>
            <a:off x="3657600" y="457199"/>
            <a:ext cx="3144837" cy="546625"/>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Initial Priorities</a:t>
            </a:r>
          </a:p>
        </p:txBody>
      </p:sp>
      <p:sp>
        <p:nvSpPr>
          <p:cNvPr id="11" name="文字方塊 10"/>
          <p:cNvSpPr txBox="1"/>
          <p:nvPr/>
        </p:nvSpPr>
        <p:spPr>
          <a:xfrm>
            <a:off x="2555875" y="2349500"/>
            <a:ext cx="6480175" cy="2786063"/>
          </a:xfrm>
          <a:prstGeom prst="rect">
            <a:avLst/>
          </a:prstGeom>
          <a:solidFill>
            <a:schemeClr val="bg2"/>
          </a:solidFill>
          <a:ln>
            <a:noFill/>
          </a:ln>
          <a:effectLst>
            <a:outerShdw blurRad="50800" dist="38100" dir="2700000" algn="tl" rotWithShape="0">
              <a:prstClr val="black">
                <a:alpha val="40000"/>
              </a:prstClr>
            </a:outerShdw>
          </a:effectLst>
        </p:spPr>
        <p:txBody>
          <a:bodyPr lIns="54000" rIns="54000">
            <a:spAutoFit/>
          </a:bodyPr>
          <a:lstStyle>
            <a:lvl1pPr marL="444500" indent="-4445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723900" indent="-723900" algn="just" eaLnBrk="1" hangingPunct="1">
              <a:spcBef>
                <a:spcPts val="600"/>
              </a:spcBef>
              <a:tabLst>
                <a:tab pos="719138" algn="l"/>
              </a:tabLst>
              <a:defRPr/>
            </a:pPr>
            <a:r>
              <a:rPr lang="en-US" altLang="zh-HK" sz="1600" dirty="0">
                <a:solidFill>
                  <a:schemeClr val="bg2">
                    <a:lumMod val="25000"/>
                  </a:schemeClr>
                </a:solidFill>
                <a:latin typeface="Times New Roman" pitchFamily="18" charset="0"/>
                <a:ea typeface="標楷體" pitchFamily="65" charset="-120"/>
                <a:cs typeface="Times New Roman" pitchFamily="18" charset="0"/>
              </a:rPr>
              <a:t>P2.1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Establishing </a:t>
            </a:r>
            <a:r>
              <a:rPr lang="en-US" altLang="zh-HK" sz="1600" dirty="0">
                <a:solidFill>
                  <a:schemeClr val="bg2">
                    <a:lumMod val="25000"/>
                  </a:schemeClr>
                </a:solidFill>
                <a:latin typeface="Times New Roman" pitchFamily="18" charset="0"/>
                <a:ea typeface="標楷體" pitchFamily="65" charset="-120"/>
                <a:cs typeface="Times New Roman" pitchFamily="18" charset="0"/>
              </a:rPr>
              <a:t>or supporting schemes to reach into the community to spread awareness of social innovation and entrepreneurship, to encourage individuals to enter the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field</a:t>
            </a:r>
            <a:endParaRPr lang="en-US" altLang="zh-HK" sz="1600" dirty="0">
              <a:solidFill>
                <a:schemeClr val="bg2">
                  <a:lumMod val="25000"/>
                </a:schemeClr>
              </a:solidFill>
              <a:latin typeface="Times New Roman" pitchFamily="18" charset="0"/>
              <a:ea typeface="標楷體" pitchFamily="65" charset="-120"/>
              <a:cs typeface="Times New Roman" pitchFamily="18" charset="0"/>
            </a:endParaRPr>
          </a:p>
          <a:p>
            <a:pPr marL="723900" indent="-723900" algn="just" eaLnBrk="1" hangingPunct="1">
              <a:spcBef>
                <a:spcPts val="600"/>
              </a:spcBef>
              <a:tabLst>
                <a:tab pos="719138" algn="l"/>
              </a:tabLst>
              <a:defRPr/>
            </a:pP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P2.2</a:t>
            </a:r>
            <a:r>
              <a:rPr lang="en-US" altLang="zh-HK" sz="1600" dirty="0">
                <a:solidFill>
                  <a:schemeClr val="bg2">
                    <a:lumMod val="25000"/>
                  </a:schemeClr>
                </a:solidFill>
                <a:latin typeface="Times New Roman" pitchFamily="18" charset="0"/>
                <a:ea typeface="標楷體" pitchFamily="65" charset="-120"/>
                <a:cs typeface="Times New Roman" pitchFamily="18" charset="0"/>
              </a:rPr>
              <a:t>	Establishing or supporting networks among bodies engaged in the field of social innovation and entrepreneurship to help build capacity and co-ordination across the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field</a:t>
            </a:r>
            <a:endParaRPr lang="en-US" altLang="zh-HK" sz="1600" dirty="0">
              <a:solidFill>
                <a:schemeClr val="bg2">
                  <a:lumMod val="25000"/>
                </a:schemeClr>
              </a:solidFill>
              <a:latin typeface="Times New Roman" pitchFamily="18" charset="0"/>
              <a:ea typeface="標楷體" pitchFamily="65" charset="-120"/>
              <a:cs typeface="Times New Roman" pitchFamily="18" charset="0"/>
            </a:endParaRPr>
          </a:p>
          <a:p>
            <a:pPr marL="723900" indent="-723900" algn="just" eaLnBrk="1" hangingPunct="1">
              <a:spcBef>
                <a:spcPts val="600"/>
              </a:spcBef>
              <a:tabLst>
                <a:tab pos="719138" algn="l"/>
              </a:tabLst>
              <a:defRPr/>
            </a:pP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P2.3</a:t>
            </a:r>
            <a:r>
              <a:rPr lang="en-US" altLang="zh-HK" sz="1600" dirty="0">
                <a:solidFill>
                  <a:schemeClr val="bg2">
                    <a:lumMod val="25000"/>
                  </a:schemeClr>
                </a:solidFill>
                <a:latin typeface="Times New Roman" pitchFamily="18" charset="0"/>
                <a:ea typeface="標楷體" pitchFamily="65" charset="-120"/>
                <a:cs typeface="Times New Roman" pitchFamily="18" charset="0"/>
              </a:rPr>
              <a:t>	Establishing or supporting schemes to provide mentorship for aspiring social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entrepreneurs</a:t>
            </a:r>
            <a:endParaRPr lang="en-US" altLang="zh-HK" sz="1600" dirty="0">
              <a:solidFill>
                <a:schemeClr val="bg2">
                  <a:lumMod val="25000"/>
                </a:schemeClr>
              </a:solidFill>
              <a:latin typeface="Times New Roman" pitchFamily="18" charset="0"/>
              <a:ea typeface="標楷體" pitchFamily="65" charset="-120"/>
              <a:cs typeface="Times New Roman" pitchFamily="18" charset="0"/>
            </a:endParaRPr>
          </a:p>
          <a:p>
            <a:pPr marL="723900" indent="-723900" algn="just" eaLnBrk="1" hangingPunct="1">
              <a:spcBef>
                <a:spcPts val="600"/>
              </a:spcBef>
              <a:tabLst>
                <a:tab pos="719138" algn="l"/>
              </a:tabLst>
              <a:defRPr/>
            </a:pP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P2.4</a:t>
            </a:r>
            <a:r>
              <a:rPr lang="en-US" altLang="zh-HK" sz="1600" dirty="0">
                <a:solidFill>
                  <a:schemeClr val="bg2">
                    <a:lumMod val="25000"/>
                  </a:schemeClr>
                </a:solidFill>
                <a:latin typeface="Times New Roman" pitchFamily="18" charset="0"/>
                <a:ea typeface="標楷體" pitchFamily="65" charset="-120"/>
                <a:cs typeface="Times New Roman" pitchFamily="18" charset="0"/>
              </a:rPr>
              <a:t>	Building networks that help connect aspiring social entrepreneurs with partners, finance or other support </a:t>
            </a: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mechanisms</a:t>
            </a:r>
            <a:endParaRPr lang="en-US" altLang="zh-HK" sz="1600" dirty="0">
              <a:solidFill>
                <a:schemeClr val="bg2">
                  <a:lumMod val="25000"/>
                </a:schemeClr>
              </a:solidFill>
              <a:latin typeface="Times New Roman" pitchFamily="18" charset="0"/>
              <a:ea typeface="標楷體" pitchFamily="65" charset="-120"/>
              <a:cs typeface="Times New Roman" pitchFamily="18" charset="0"/>
            </a:endParaRPr>
          </a:p>
        </p:txBody>
      </p:sp>
      <p:sp>
        <p:nvSpPr>
          <p:cNvPr id="12" name="文字方塊 12"/>
          <p:cNvSpPr txBox="1"/>
          <p:nvPr/>
        </p:nvSpPr>
        <p:spPr>
          <a:xfrm>
            <a:off x="2555875" y="5229225"/>
            <a:ext cx="6480175" cy="1477963"/>
          </a:xfrm>
          <a:prstGeom prst="rect">
            <a:avLst/>
          </a:prstGeom>
          <a:solidFill>
            <a:schemeClr val="bg2"/>
          </a:solidFill>
          <a:ln>
            <a:noFill/>
          </a:ln>
          <a:effectLst>
            <a:outerShdw blurRad="50800" dist="38100" dir="2700000" algn="tl" rotWithShape="0">
              <a:prstClr val="black">
                <a:alpha val="40000"/>
              </a:prstClr>
            </a:outerShdw>
          </a:effectLst>
        </p:spPr>
        <p:txBody>
          <a:bodyPr lIns="54000" rIns="54000">
            <a:spAutoFit/>
          </a:bodyPr>
          <a:lstStyle>
            <a:lvl1pPr marL="444500" indent="-4445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723900" indent="-723900" algn="just" eaLnBrk="1" hangingPunct="1">
              <a:spcBef>
                <a:spcPts val="600"/>
              </a:spcBef>
              <a:tabLst>
                <a:tab pos="719138" algn="l"/>
              </a:tabLst>
              <a:defRPr/>
            </a:pPr>
            <a:r>
              <a:rPr lang="en-US" altLang="zh-HK" sz="1600" dirty="0" smtClean="0">
                <a:solidFill>
                  <a:schemeClr val="bg2">
                    <a:lumMod val="25000"/>
                  </a:schemeClr>
                </a:solidFill>
                <a:latin typeface="Times New Roman" pitchFamily="18" charset="0"/>
                <a:ea typeface="標楷體" pitchFamily="65" charset="-120"/>
                <a:cs typeface="Times New Roman" pitchFamily="18" charset="0"/>
              </a:rPr>
              <a:t>P3.1 	</a:t>
            </a:r>
            <a:r>
              <a:rPr lang="en-US" altLang="zh-TW" sz="1600" dirty="0" smtClean="0">
                <a:solidFill>
                  <a:schemeClr val="bg2">
                    <a:lumMod val="25000"/>
                  </a:schemeClr>
                </a:solidFill>
                <a:latin typeface="Times New Roman" pitchFamily="18" charset="0"/>
                <a:ea typeface="標楷體" pitchFamily="65" charset="-120"/>
                <a:cs typeface="Times New Roman" pitchFamily="18" charset="0"/>
              </a:rPr>
              <a:t>Supporting </a:t>
            </a:r>
            <a:r>
              <a:rPr lang="en-US" altLang="zh-TW" sz="1600" dirty="0">
                <a:solidFill>
                  <a:schemeClr val="bg2">
                    <a:lumMod val="25000"/>
                  </a:schemeClr>
                </a:solidFill>
                <a:latin typeface="Times New Roman" pitchFamily="18" charset="0"/>
                <a:ea typeface="標楷體" pitchFamily="65" charset="-120"/>
                <a:cs typeface="Times New Roman" pitchFamily="18" charset="0"/>
              </a:rPr>
              <a:t>existing mechanisms to provide seed or scale-up funding for innovative social entrepreneurs</a:t>
            </a:r>
            <a:r>
              <a:rPr lang="en-US" altLang="zh-TW" sz="1600" dirty="0" smtClean="0">
                <a:solidFill>
                  <a:schemeClr val="bg2">
                    <a:lumMod val="25000"/>
                  </a:schemeClr>
                </a:solidFill>
                <a:latin typeface="Times New Roman" pitchFamily="18" charset="0"/>
                <a:ea typeface="標楷體" pitchFamily="65" charset="-120"/>
                <a:cs typeface="Times New Roman" pitchFamily="18" charset="0"/>
              </a:rPr>
              <a:t>;</a:t>
            </a:r>
          </a:p>
          <a:p>
            <a:pPr marL="723900" indent="-723900" algn="just" eaLnBrk="1" hangingPunct="1">
              <a:spcBef>
                <a:spcPts val="600"/>
              </a:spcBef>
              <a:tabLst>
                <a:tab pos="719138" algn="l"/>
              </a:tabLst>
              <a:defRPr/>
            </a:pPr>
            <a:r>
              <a:rPr lang="en-US" altLang="zh-TW" sz="1600" dirty="0" smtClean="0">
                <a:solidFill>
                  <a:schemeClr val="bg2">
                    <a:lumMod val="25000"/>
                  </a:schemeClr>
                </a:solidFill>
                <a:latin typeface="Times New Roman" pitchFamily="18" charset="0"/>
                <a:ea typeface="標楷體" pitchFamily="65" charset="-120"/>
                <a:cs typeface="Times New Roman" pitchFamily="18" charset="0"/>
              </a:rPr>
              <a:t>P3.2	Establishing </a:t>
            </a:r>
            <a:r>
              <a:rPr lang="en-US" altLang="zh-TW" sz="1600" dirty="0">
                <a:solidFill>
                  <a:schemeClr val="bg2">
                    <a:lumMod val="25000"/>
                  </a:schemeClr>
                </a:solidFill>
                <a:latin typeface="Times New Roman" pitchFamily="18" charset="0"/>
                <a:ea typeface="標楷體" pitchFamily="65" charset="-120"/>
                <a:cs typeface="Times New Roman" pitchFamily="18" charset="0"/>
              </a:rPr>
              <a:t>new funding mechanisms to support innovative social entrepreneurs that fill the gaps or complement existing </a:t>
            </a:r>
            <a:r>
              <a:rPr lang="en-US" altLang="zh-TW" sz="1600" dirty="0" err="1" smtClean="0">
                <a:solidFill>
                  <a:schemeClr val="bg2">
                    <a:lumMod val="25000"/>
                  </a:schemeClr>
                </a:solidFill>
                <a:latin typeface="Times New Roman" pitchFamily="18" charset="0"/>
                <a:ea typeface="標楷體" pitchFamily="65" charset="-120"/>
                <a:cs typeface="Times New Roman" pitchFamily="18" charset="0"/>
              </a:rPr>
              <a:t>programmes</a:t>
            </a:r>
            <a:endParaRPr lang="en-US" altLang="zh-TW" sz="1600" dirty="0" smtClean="0">
              <a:solidFill>
                <a:schemeClr val="bg2">
                  <a:lumMod val="25000"/>
                </a:schemeClr>
              </a:solidFill>
              <a:latin typeface="Times New Roman" pitchFamily="18" charset="0"/>
              <a:ea typeface="標楷體" pitchFamily="65" charset="-120"/>
              <a:cs typeface="Times New Roman" pitchFamily="18" charset="0"/>
            </a:endParaRPr>
          </a:p>
          <a:p>
            <a:pPr marL="0" indent="0" algn="just" eaLnBrk="1" hangingPunct="1">
              <a:spcBef>
                <a:spcPts val="600"/>
              </a:spcBef>
              <a:tabLst>
                <a:tab pos="719138" algn="l"/>
              </a:tabLst>
              <a:defRPr/>
            </a:pPr>
            <a:r>
              <a:rPr lang="en-US" altLang="zh-TW" sz="1600" dirty="0" smtClean="0">
                <a:solidFill>
                  <a:schemeClr val="bg2">
                    <a:lumMod val="25000"/>
                  </a:schemeClr>
                </a:solidFill>
                <a:latin typeface="Times New Roman" pitchFamily="18" charset="0"/>
                <a:ea typeface="標楷體" pitchFamily="65" charset="-120"/>
                <a:cs typeface="Times New Roman" pitchFamily="18" charset="0"/>
              </a:rPr>
              <a:t>P3.3	Funding </a:t>
            </a:r>
            <a:r>
              <a:rPr lang="en-US" altLang="zh-TW" sz="1600" dirty="0">
                <a:solidFill>
                  <a:schemeClr val="bg2">
                    <a:lumMod val="25000"/>
                  </a:schemeClr>
                </a:solidFill>
                <a:latin typeface="Times New Roman" pitchFamily="18" charset="0"/>
                <a:ea typeface="標楷體" pitchFamily="65" charset="-120"/>
                <a:cs typeface="Times New Roman" pitchFamily="18" charset="0"/>
              </a:rPr>
              <a:t>suitable projects that meet the objectives of the </a:t>
            </a:r>
            <a:r>
              <a:rPr lang="en-US" altLang="zh-TW" sz="1600" dirty="0" smtClean="0">
                <a:solidFill>
                  <a:schemeClr val="bg2">
                    <a:lumMod val="25000"/>
                  </a:schemeClr>
                </a:solidFill>
                <a:latin typeface="Times New Roman" pitchFamily="18" charset="0"/>
                <a:ea typeface="標楷體" pitchFamily="65" charset="-120"/>
                <a:cs typeface="Times New Roman" pitchFamily="18" charset="0"/>
              </a:rPr>
              <a:t>fund</a:t>
            </a:r>
            <a:endParaRPr lang="en-US" altLang="zh-TW" sz="1600" dirty="0">
              <a:solidFill>
                <a:schemeClr val="bg2">
                  <a:lumMod val="25000"/>
                </a:schemeClr>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497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124200" y="511276"/>
            <a:ext cx="5548312" cy="546625"/>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Operation </a:t>
            </a:r>
            <a:r>
              <a:rPr lang="en-US" altLang="zh-TW" sz="3600" b="1" dirty="0" smtClean="0">
                <a:effectLst>
                  <a:outerShdw blurRad="38100" dist="38100" dir="2700000" algn="tl">
                    <a:srgbClr val="000000">
                      <a:alpha val="43137"/>
                    </a:srgbClr>
                  </a:outerShdw>
                </a:effectLst>
                <a:latin typeface="+mj-lt"/>
                <a:ea typeface="標楷體" pitchFamily="65" charset="-120"/>
              </a:rPr>
              <a:t>framework</a:t>
            </a:r>
            <a:endParaRPr lang="en-US" altLang="zh-TW" sz="3600" b="1" dirty="0">
              <a:effectLst>
                <a:outerShdw blurRad="38100" dist="38100" dir="2700000" algn="tl">
                  <a:srgbClr val="000000">
                    <a:alpha val="43137"/>
                  </a:srgbClr>
                </a:outerShdw>
              </a:effectLst>
              <a:latin typeface="+mj-lt"/>
              <a:ea typeface="標楷體" pitchFamily="65" charset="-120"/>
            </a:endParaRPr>
          </a:p>
        </p:txBody>
      </p:sp>
      <p:sp>
        <p:nvSpPr>
          <p:cNvPr id="3" name="Text Box 9"/>
          <p:cNvSpPr txBox="1">
            <a:spLocks noChangeArrowheads="1"/>
          </p:cNvSpPr>
          <p:nvPr/>
        </p:nvSpPr>
        <p:spPr bwMode="auto">
          <a:xfrm>
            <a:off x="434892" y="1600200"/>
            <a:ext cx="8355012" cy="363220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新細明體" charset="-120"/>
              </a:defRPr>
            </a:lvl1pPr>
            <a:lvl2pPr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1400" dirty="0">
              <a:solidFill>
                <a:schemeClr val="bg2">
                  <a:lumMod val="50000"/>
                </a:schemeClr>
              </a:solidFill>
              <a:ea typeface="標楷體" pitchFamily="65" charset="-120"/>
            </a:endParaRPr>
          </a:p>
          <a:p>
            <a:pPr marL="0" lvl="1" eaLnBrk="1" hangingPunct="1">
              <a:spcAft>
                <a:spcPts val="1200"/>
              </a:spcAft>
            </a:pPr>
            <a:r>
              <a:rPr lang="en-US" altLang="zh-TW" sz="2800" b="1" dirty="0">
                <a:solidFill>
                  <a:schemeClr val="bg2">
                    <a:lumMod val="50000"/>
                  </a:schemeClr>
                </a:solidFill>
                <a:ea typeface="標楷體" pitchFamily="65" charset="-120"/>
              </a:rPr>
              <a:t>Use of intermediaries</a:t>
            </a:r>
          </a:p>
          <a:p>
            <a:pPr marL="180975" indent="-180975" algn="just" eaLnBrk="1" hangingPunct="1">
              <a:spcAft>
                <a:spcPts val="600"/>
              </a:spcAft>
              <a:buFont typeface="Arial" charset="0"/>
              <a:buChar char="•"/>
              <a:tabLst>
                <a:tab pos="180975" algn="l"/>
              </a:tabLst>
            </a:pPr>
            <a:r>
              <a:rPr lang="en-US" altLang="zh-HK" sz="2400" dirty="0">
                <a:solidFill>
                  <a:schemeClr val="bg2">
                    <a:lumMod val="50000"/>
                  </a:schemeClr>
                </a:solidFill>
              </a:rPr>
              <a:t>To provide the flexibility and appropriate risk-taking mindset for devising innovative funding schemes;</a:t>
            </a:r>
          </a:p>
          <a:p>
            <a:pPr marL="180975" indent="-180975" algn="just" eaLnBrk="1" hangingPunct="1">
              <a:spcAft>
                <a:spcPts val="600"/>
              </a:spcAft>
              <a:buFont typeface="Arial" charset="0"/>
              <a:buChar char="•"/>
              <a:tabLst>
                <a:tab pos="180975" algn="l"/>
              </a:tabLst>
            </a:pPr>
            <a:r>
              <a:rPr lang="en-US" altLang="zh-HK" sz="2400" dirty="0">
                <a:solidFill>
                  <a:schemeClr val="bg2">
                    <a:lumMod val="50000"/>
                  </a:schemeClr>
                </a:solidFill>
              </a:rPr>
              <a:t>To build their networks to provide the necessary soft business skills to support entrepreneurs; and</a:t>
            </a:r>
            <a:endParaRPr lang="zh-TW" altLang="zh-HK" sz="2400" dirty="0">
              <a:solidFill>
                <a:schemeClr val="bg2">
                  <a:lumMod val="50000"/>
                </a:schemeClr>
              </a:solidFill>
            </a:endParaRPr>
          </a:p>
          <a:p>
            <a:pPr marL="180975" indent="-180975" algn="just" eaLnBrk="1" hangingPunct="1">
              <a:buFont typeface="Arial" charset="0"/>
              <a:buChar char="•"/>
              <a:tabLst>
                <a:tab pos="180975" algn="l"/>
              </a:tabLst>
            </a:pPr>
            <a:r>
              <a:rPr lang="en-US" altLang="zh-HK" sz="2400" dirty="0">
                <a:solidFill>
                  <a:schemeClr val="bg2">
                    <a:lumMod val="50000"/>
                  </a:schemeClr>
                </a:solidFill>
              </a:rPr>
              <a:t>To align with the aim of the Fund in building a </a:t>
            </a:r>
            <a:r>
              <a:rPr lang="en-US" altLang="zh-HK" sz="2400" dirty="0" smtClean="0">
                <a:solidFill>
                  <a:schemeClr val="bg2">
                    <a:lumMod val="50000"/>
                  </a:schemeClr>
                </a:solidFill>
              </a:rPr>
              <a:t>bigger, more sustainable </a:t>
            </a:r>
            <a:r>
              <a:rPr lang="en-US" altLang="zh-HK" sz="2400" dirty="0">
                <a:solidFill>
                  <a:schemeClr val="bg2">
                    <a:lumMod val="50000"/>
                  </a:schemeClr>
                </a:solidFill>
              </a:rPr>
              <a:t>cross sector community for social innovators and entrepreneurs to flourish</a:t>
            </a:r>
            <a:endParaRPr lang="en-US" altLang="zh-TW" sz="2400" dirty="0">
              <a:solidFill>
                <a:schemeClr val="bg2">
                  <a:lumMod val="50000"/>
                </a:schemeClr>
              </a:solidFill>
              <a:ea typeface="標楷體" pitchFamily="65" charset="-120"/>
            </a:endParaRPr>
          </a:p>
        </p:txBody>
      </p:sp>
      <p:pic>
        <p:nvPicPr>
          <p:cNvPr id="4" name="圖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876800"/>
            <a:ext cx="4032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99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fpa.org/wp-content/uploads/2012/04/Eligibility-criteria-for-MCAT-Test-2012-in-Pakista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3088" y="190500"/>
            <a:ext cx="22574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3505200" y="465931"/>
            <a:ext cx="3038475" cy="546625"/>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Eligibility</a:t>
            </a:r>
          </a:p>
        </p:txBody>
      </p:sp>
      <p:graphicFrame>
        <p:nvGraphicFramePr>
          <p:cNvPr id="4" name="表格 1"/>
          <p:cNvGraphicFramePr>
            <a:graphicFrameLocks noGrp="1"/>
          </p:cNvGraphicFramePr>
          <p:nvPr/>
        </p:nvGraphicFramePr>
        <p:xfrm>
          <a:off x="539750" y="1925638"/>
          <a:ext cx="8183563" cy="3645467"/>
        </p:xfrm>
        <a:graphic>
          <a:graphicData uri="http://schemas.openxmlformats.org/drawingml/2006/table">
            <a:tbl>
              <a:tblPr/>
              <a:tblGrid>
                <a:gridCol w="3287713"/>
                <a:gridCol w="1800225"/>
                <a:gridCol w="1487487"/>
                <a:gridCol w="1608138"/>
              </a:tblGrid>
              <a:tr h="704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HK" altLang="en-US" sz="2100" b="1" i="0" u="none" strike="noStrike" cap="none" normalizeH="0" baseline="0" smtClean="0">
                        <a:ln>
                          <a:noFill/>
                        </a:ln>
                        <a:solidFill>
                          <a:srgbClr val="FFFFFF"/>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t>s88</a:t>
                      </a:r>
                      <a:b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br>
                      <a: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t>(Charitable)</a:t>
                      </a:r>
                      <a:endParaRPr kumimoji="0" lang="zh-HK" altLang="en-US" sz="2000" b="1" i="0" u="none" strike="noStrike" cap="none" normalizeH="0" baseline="0" smtClean="0">
                        <a:ln>
                          <a:noFill/>
                        </a:ln>
                        <a:solidFill>
                          <a:srgbClr val="FFFFFF"/>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t>Non-s88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t>Entity </a:t>
                      </a:r>
                      <a:endParaRPr kumimoji="0" lang="zh-HK" altLang="en-US" sz="2000" b="1" i="0" u="none" strike="noStrike" cap="none" normalizeH="0" baseline="0" smtClean="0">
                        <a:ln>
                          <a:noFill/>
                        </a:ln>
                        <a:solidFill>
                          <a:srgbClr val="FFFFFF"/>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Times New Roman" pitchFamily="18" charset="0"/>
                          <a:ea typeface="標楷體" pitchFamily="65" charset="-120"/>
                        </a:rPr>
                        <a:t>Individual</a:t>
                      </a:r>
                      <a:endParaRPr kumimoji="0" lang="zh-HK" altLang="en-US" sz="2000" b="1" i="0" u="none" strike="noStrike" cap="none" normalizeH="0" baseline="0" smtClean="0">
                        <a:ln>
                          <a:noFill/>
                        </a:ln>
                        <a:solidFill>
                          <a:srgbClr val="FFFFFF"/>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Times New Roman" pitchFamily="18" charset="0"/>
                          <a:ea typeface="標楷體" pitchFamily="65" charset="-120"/>
                        </a:rPr>
                        <a:t>1. </a:t>
                      </a:r>
                      <a:r>
                        <a:rPr kumimoji="0" lang="zh-TW" altLang="en-US" sz="2000" b="1" i="0" u="none" strike="noStrike" cap="none" normalizeH="0" baseline="0" smtClean="0">
                          <a:ln>
                            <a:noFill/>
                          </a:ln>
                          <a:solidFill>
                            <a:srgbClr val="000000"/>
                          </a:solidFill>
                          <a:effectLst/>
                          <a:latin typeface="Times New Roman" pitchFamily="18" charset="0"/>
                          <a:ea typeface="標楷體" pitchFamily="65" charset="-120"/>
                        </a:rPr>
                        <a:t>  </a:t>
                      </a:r>
                      <a:r>
                        <a:rPr kumimoji="0" lang="en-US" altLang="zh-TW" sz="2000" b="1" i="0" u="none" strike="noStrike" cap="none" normalizeH="0" baseline="0" smtClean="0">
                          <a:ln>
                            <a:noFill/>
                          </a:ln>
                          <a:solidFill>
                            <a:srgbClr val="000000"/>
                          </a:solidFill>
                          <a:effectLst/>
                          <a:latin typeface="Times New Roman" pitchFamily="18" charset="0"/>
                          <a:ea typeface="標楷體" pitchFamily="65" charset="-120"/>
                        </a:rPr>
                        <a:t>Intermediaries</a:t>
                      </a:r>
                      <a:endParaRPr kumimoji="0" lang="zh-HK" altLang="en-US" sz="2000" b="1" i="0" u="none" strike="noStrike" cap="none" normalizeH="0" baseline="0" smtClean="0">
                        <a:ln>
                          <a:noFill/>
                        </a:ln>
                        <a:solidFill>
                          <a:srgbClr val="000000"/>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21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314450">
                <a:tc>
                  <a:txBody>
                    <a:bodyPr/>
                    <a:lstStyle/>
                    <a:p>
                      <a:pPr marL="358775" marR="0" lvl="0" indent="-358775"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Times New Roman" pitchFamily="18" charset="0"/>
                          <a:ea typeface="標楷體" pitchFamily="65" charset="-120"/>
                        </a:rPr>
                        <a:t>2. 	Proponents of funding programmes administered by intermediaries  </a:t>
                      </a:r>
                      <a:endParaRPr kumimoji="0" lang="zh-HK" altLang="en-US" sz="2000" b="1" i="0" u="none" strike="noStrike" cap="none" normalizeH="0" baseline="0" smtClean="0">
                        <a:ln>
                          <a:noFill/>
                        </a:ln>
                        <a:solidFill>
                          <a:srgbClr val="000000"/>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r>
                        <a:rPr kumimoji="0" lang="en-US" altLang="zh-TW"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1009650">
                <a:tc>
                  <a:txBody>
                    <a:bodyPr/>
                    <a:lstStyle/>
                    <a:p>
                      <a:pPr marL="358775" marR="0" lvl="0" indent="-358775"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Times New Roman" pitchFamily="18" charset="0"/>
                          <a:ea typeface="標楷體" pitchFamily="65" charset="-120"/>
                        </a:rPr>
                        <a:t>3. 	Proponents of projects directly funded by the TF</a:t>
                      </a:r>
                      <a:endParaRPr kumimoji="0" lang="zh-HK" altLang="en-US" sz="2000" b="1" i="0" u="none" strike="noStrike" cap="none" normalizeH="0" baseline="0" smtClean="0">
                        <a:ln>
                          <a:noFill/>
                        </a:ln>
                        <a:solidFill>
                          <a:srgbClr val="000000"/>
                        </a:solidFill>
                        <a:effectLst/>
                        <a:latin typeface="Times New Roman" pitchFamily="18" charset="0"/>
                        <a:ea typeface="標楷體" pitchFamily="65"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400" b="0" i="0" u="none" strike="noStrike" cap="none" normalizeH="0" baseline="0" smtClean="0">
                          <a:ln>
                            <a:noFill/>
                          </a:ln>
                          <a:solidFill>
                            <a:srgbClr val="000000"/>
                          </a:solidFill>
                          <a:effectLst/>
                          <a:latin typeface="Arial" charset="0"/>
                          <a:ea typeface="新細明體" charset="-120"/>
                          <a:sym typeface="Wingdings" pitchFamily="2" charset="2"/>
                        </a:rPr>
                        <a:t></a:t>
                      </a:r>
                      <a:r>
                        <a:rPr kumimoji="0" lang="en-US" altLang="zh-TW" sz="3400" b="0" i="0" u="none" strike="noStrike" cap="none" normalizeH="0" baseline="0" smtClean="0">
                          <a:ln>
                            <a:noFill/>
                          </a:ln>
                          <a:solidFill>
                            <a:srgbClr val="000000"/>
                          </a:solidFill>
                          <a:effectLst/>
                          <a:latin typeface="Arial" charset="0"/>
                          <a:ea typeface="新細明體" charset="-120"/>
                          <a:sym typeface="Wingdings" pitchFamily="2" charset="2"/>
                        </a:rPr>
                        <a:t>*</a:t>
                      </a: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3400" b="0" i="0" u="none" strike="noStrike" cap="none" normalizeH="0" baseline="0" smtClean="0">
                        <a:ln>
                          <a:noFill/>
                        </a:ln>
                        <a:solidFill>
                          <a:srgbClr val="000000"/>
                        </a:solidFill>
                        <a:effectLst/>
                        <a:latin typeface="Arial" charset="0"/>
                        <a:ea typeface="新細明體" charset="-120"/>
                      </a:endParaRPr>
                    </a:p>
                  </a:txBody>
                  <a:tcPr marL="91431" marR="91431" marT="47984" marB="479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5" name="文字方塊 4"/>
          <p:cNvSpPr txBox="1">
            <a:spLocks noChangeArrowheads="1"/>
          </p:cNvSpPr>
          <p:nvPr/>
        </p:nvSpPr>
        <p:spPr bwMode="auto">
          <a:xfrm>
            <a:off x="5573713" y="5570538"/>
            <a:ext cx="1590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TW" sz="1400" b="1">
                <a:solidFill>
                  <a:schemeClr val="accent2"/>
                </a:solidFill>
                <a:latin typeface="Times New Roman" pitchFamily="18" charset="0"/>
                <a:ea typeface="標楷體" pitchFamily="65" charset="-120"/>
                <a:cs typeface="Times New Roman" pitchFamily="18" charset="0"/>
              </a:rPr>
              <a:t>* With a restriction on the percentage of profit to be shared </a:t>
            </a:r>
            <a:endParaRPr lang="zh-HK" altLang="en-US" sz="1400" b="1">
              <a:solidFill>
                <a:schemeClr val="accent2"/>
              </a:solidFill>
              <a:latin typeface="Times New Roman" pitchFamily="18" charset="0"/>
              <a:ea typeface="標楷體" pitchFamily="65" charset="-120"/>
              <a:cs typeface="Times New Roman" pitchFamily="18" charset="0"/>
            </a:endParaRPr>
          </a:p>
        </p:txBody>
      </p:sp>
      <p:sp>
        <p:nvSpPr>
          <p:cNvPr id="6" name="矩形 5"/>
          <p:cNvSpPr/>
          <p:nvPr/>
        </p:nvSpPr>
        <p:spPr>
          <a:xfrm>
            <a:off x="5616575" y="3213100"/>
            <a:ext cx="1495425" cy="3311525"/>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HK" altLang="en-US" sz="1400">
              <a:solidFill>
                <a:srgbClr val="FFFFFF"/>
              </a:solidFill>
              <a:latin typeface="標楷體" pitchFamily="65" charset="-120"/>
              <a:ea typeface="標楷體" pitchFamily="65" charset="-120"/>
            </a:endParaRPr>
          </a:p>
        </p:txBody>
      </p:sp>
    </p:spTree>
    <p:extLst>
      <p:ext uri="{BB962C8B-B14F-4D97-AF65-F5344CB8AC3E}">
        <p14:creationId xmlns:p14="http://schemas.microsoft.com/office/powerpoint/2010/main" val="3477604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59907" y="457200"/>
            <a:ext cx="5550694" cy="534988"/>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GB" altLang="zh-TW" sz="3600" b="1" dirty="0">
                <a:effectLst>
                  <a:outerShdw blurRad="38100" dist="38100" dir="2700000" algn="tl">
                    <a:srgbClr val="000000">
                      <a:alpha val="43137"/>
                    </a:srgbClr>
                  </a:outerShdw>
                </a:effectLst>
                <a:ea typeface="標楷體" pitchFamily="65" charset="-120"/>
                <a:cs typeface="Times New Roman" pitchFamily="18" charset="0"/>
              </a:rPr>
              <a:t>Evaluation and Review</a:t>
            </a:r>
            <a:endParaRPr lang="en-US" altLang="zh-TW" sz="3600" b="1" dirty="0">
              <a:effectLst>
                <a:outerShdw blurRad="38100" dist="38100" dir="2700000" algn="tl">
                  <a:srgbClr val="000000">
                    <a:alpha val="43137"/>
                  </a:srgbClr>
                </a:outerShdw>
              </a:effectLst>
              <a:ea typeface="標楷體" pitchFamily="65" charset="-120"/>
              <a:cs typeface="Times New Roman" pitchFamily="18" charset="0"/>
            </a:endParaRPr>
          </a:p>
        </p:txBody>
      </p:sp>
      <p:graphicFrame>
        <p:nvGraphicFramePr>
          <p:cNvPr id="3" name="資料庫圖表 1"/>
          <p:cNvGraphicFramePr/>
          <p:nvPr/>
        </p:nvGraphicFramePr>
        <p:xfrm>
          <a:off x="1979712" y="2060848"/>
          <a:ext cx="4968801"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7"/>
          <p:cNvSpPr txBox="1"/>
          <p:nvPr/>
        </p:nvSpPr>
        <p:spPr>
          <a:xfrm>
            <a:off x="3816350" y="1484313"/>
            <a:ext cx="2339975" cy="523875"/>
          </a:xfrm>
          <a:prstGeom prst="rect">
            <a:avLst/>
          </a:prstGeom>
          <a:noFill/>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b="1" dirty="0">
                <a:solidFill>
                  <a:schemeClr val="bg2">
                    <a:lumMod val="50000"/>
                  </a:schemeClr>
                </a:solidFill>
                <a:ea typeface="標楷體" pitchFamily="65" charset="-120"/>
              </a:rPr>
              <a:t>Three levels</a:t>
            </a:r>
            <a:endParaRPr lang="zh-HK" altLang="en-US" sz="2800" b="1" dirty="0">
              <a:solidFill>
                <a:schemeClr val="bg2">
                  <a:lumMod val="50000"/>
                </a:schemeClr>
              </a:solidFill>
              <a:ea typeface="標楷體" pitchFamily="65" charset="-120"/>
            </a:endParaRPr>
          </a:p>
        </p:txBody>
      </p:sp>
      <p:sp>
        <p:nvSpPr>
          <p:cNvPr id="5" name="Text Box 9"/>
          <p:cNvSpPr txBox="1">
            <a:spLocks noChangeArrowheads="1"/>
          </p:cNvSpPr>
          <p:nvPr/>
        </p:nvSpPr>
        <p:spPr bwMode="auto">
          <a:xfrm>
            <a:off x="468313" y="4437063"/>
            <a:ext cx="8280400" cy="1984375"/>
          </a:xfrm>
          <a:prstGeom prst="rect">
            <a:avLst/>
          </a:prstGeom>
          <a:noFill/>
          <a:ln w="9525">
            <a:noFill/>
            <a:miter lim="800000"/>
            <a:headEnd/>
            <a:tailEnd/>
          </a:ln>
        </p:spPr>
        <p:txBody>
          <a:bodyPr>
            <a:spAutoFit/>
          </a:bodyPr>
          <a:lstStyle/>
          <a:p>
            <a:pPr marL="457200" indent="-457200" algn="just">
              <a:spcBef>
                <a:spcPts val="0"/>
              </a:spcBef>
              <a:spcAft>
                <a:spcPts val="600"/>
              </a:spcAft>
              <a:buFont typeface="Arial" pitchFamily="34" charset="0"/>
              <a:buChar char="•"/>
              <a:defRPr/>
            </a:pPr>
            <a:r>
              <a:rPr lang="en-US" altLang="zh-TW" dirty="0">
                <a:solidFill>
                  <a:schemeClr val="bg2">
                    <a:lumMod val="50000"/>
                  </a:schemeClr>
                </a:solidFill>
                <a:latin typeface="Arial" pitchFamily="34" charset="0"/>
                <a:ea typeface="標楷體" pitchFamily="65" charset="-120"/>
                <a:cs typeface="Arial" pitchFamily="34" charset="0"/>
              </a:rPr>
              <a:t>Different evaluation mechanisms and criteria for different levels</a:t>
            </a:r>
          </a:p>
          <a:p>
            <a:pPr marL="457200" indent="-457200" algn="just">
              <a:spcBef>
                <a:spcPts val="0"/>
              </a:spcBef>
              <a:spcAft>
                <a:spcPts val="600"/>
              </a:spcAft>
              <a:buFont typeface="Arial" pitchFamily="34" charset="0"/>
              <a:buChar char="•"/>
              <a:defRPr/>
            </a:pPr>
            <a:r>
              <a:rPr lang="en-US" altLang="zh-HK" dirty="0">
                <a:solidFill>
                  <a:schemeClr val="bg2">
                    <a:lumMod val="50000"/>
                  </a:schemeClr>
                </a:solidFill>
                <a:latin typeface="Arial" pitchFamily="34" charset="0"/>
                <a:ea typeface="新細明體" pitchFamily="18" charset="-120"/>
              </a:rPr>
              <a:t>Fairness, impartiality and consistency are the cornerstones for evaluation</a:t>
            </a:r>
          </a:p>
          <a:p>
            <a:pPr marL="457200" indent="-457200" algn="just">
              <a:spcBef>
                <a:spcPts val="0"/>
              </a:spcBef>
              <a:spcAft>
                <a:spcPts val="600"/>
              </a:spcAft>
              <a:buFont typeface="Arial" pitchFamily="34" charset="0"/>
              <a:buChar char="•"/>
              <a:defRPr/>
            </a:pPr>
            <a:r>
              <a:rPr lang="en-US" altLang="zh-HK" dirty="0">
                <a:solidFill>
                  <a:schemeClr val="bg2">
                    <a:lumMod val="50000"/>
                  </a:schemeClr>
                </a:solidFill>
                <a:latin typeface="Arial" pitchFamily="34" charset="0"/>
                <a:ea typeface="新細明體" pitchFamily="18" charset="-120"/>
              </a:rPr>
              <a:t>Engage third parties as far as practicable to design and/or conduct independent assessments</a:t>
            </a:r>
          </a:p>
          <a:p>
            <a:pPr marL="457200" indent="-457200" algn="just">
              <a:spcBef>
                <a:spcPts val="0"/>
              </a:spcBef>
              <a:spcAft>
                <a:spcPts val="30"/>
              </a:spcAft>
              <a:buFont typeface="Arial" pitchFamily="34" charset="0"/>
              <a:buChar char="•"/>
              <a:defRPr/>
            </a:pPr>
            <a:r>
              <a:rPr lang="en-US" altLang="zh-TW" dirty="0">
                <a:solidFill>
                  <a:schemeClr val="bg2">
                    <a:lumMod val="50000"/>
                  </a:schemeClr>
                </a:solidFill>
                <a:latin typeface="Arial" pitchFamily="34" charset="0"/>
                <a:ea typeface="標楷體" pitchFamily="65" charset="-120"/>
                <a:cs typeface="Arial" pitchFamily="34" charset="0"/>
              </a:rPr>
              <a:t>Effectiveness of the Fund would be assessed from both financial and non-financial (social) perspectives</a:t>
            </a:r>
            <a:endParaRPr lang="en-US" altLang="zh-TW" spc="150" dirty="0">
              <a:solidFill>
                <a:schemeClr val="bg2">
                  <a:lumMod val="50000"/>
                </a:schemeClr>
              </a:solidFill>
              <a:latin typeface="Arial" pitchFamily="34" charset="0"/>
              <a:ea typeface="標楷體" pitchFamily="65" charset="-120"/>
              <a:cs typeface="Arial" pitchFamily="34" charset="0"/>
            </a:endParaRPr>
          </a:p>
        </p:txBody>
      </p:sp>
    </p:spTree>
    <p:extLst>
      <p:ext uri="{BB962C8B-B14F-4D97-AF65-F5344CB8AC3E}">
        <p14:creationId xmlns:p14="http://schemas.microsoft.com/office/powerpoint/2010/main" val="126751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S~1.EUN\AppData\Local\Temp\notesFFF692\sie_Ad_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682" y="0"/>
            <a:ext cx="6840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0789" y="533400"/>
            <a:ext cx="1850956"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Questions?</a:t>
            </a:r>
            <a:endParaRPr lang="en-US" sz="2800" b="1" dirty="0">
              <a:effectLst>
                <a:outerShdw blurRad="38100" dist="38100" dir="2700000" algn="tl">
                  <a:srgbClr val="000000">
                    <a:alpha val="43137"/>
                  </a:srgbClr>
                </a:outerShdw>
              </a:effectLst>
            </a:endParaRPr>
          </a:p>
        </p:txBody>
      </p:sp>
      <p:pic>
        <p:nvPicPr>
          <p:cNvPr id="5" name="Picture 7" descr="HKS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32" y="5257800"/>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kas.EUNET\Pictures\eu SWOO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43952"/>
            <a:ext cx="1775614" cy="609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KAS~1.EUN\AppData\Local\Temp\notesFFF692\idea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6618869"/>
            <a:ext cx="2191544"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9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981200"/>
            <a:ext cx="8001000" cy="1938992"/>
          </a:xfrm>
          <a:prstGeom prst="rect">
            <a:avLst/>
          </a:prstGeom>
        </p:spPr>
        <p:txBody>
          <a:bodyPr wrap="square">
            <a:spAutoFit/>
          </a:bodyPr>
          <a:lstStyle/>
          <a:p>
            <a:pPr algn="just"/>
            <a:r>
              <a:rPr lang="en-US" altLang="zh-HK" sz="2400" i="1" dirty="0">
                <a:solidFill>
                  <a:schemeClr val="bg2">
                    <a:lumMod val="50000"/>
                  </a:schemeClr>
                </a:solidFill>
              </a:rPr>
              <a:t>Social problems nowadays call for innovative solutions and collaborative efforts. The SIE Fund aims to encourage innovation and cross-</a:t>
            </a:r>
            <a:r>
              <a:rPr lang="en-US" altLang="zh-HK" sz="2400" i="1" dirty="0" err="1">
                <a:solidFill>
                  <a:schemeClr val="bg2">
                    <a:lumMod val="50000"/>
                  </a:schemeClr>
                </a:solidFill>
              </a:rPr>
              <a:t>sectoral</a:t>
            </a:r>
            <a:r>
              <a:rPr lang="en-US" altLang="zh-HK" sz="2400" i="1" dirty="0">
                <a:solidFill>
                  <a:schemeClr val="bg2">
                    <a:lumMod val="50000"/>
                  </a:schemeClr>
                </a:solidFill>
              </a:rPr>
              <a:t> collaboration to alleviate and prevent poverty and social exclusion, finding new ways to build hope, dignity and self-worth throughout the community.</a:t>
            </a:r>
            <a:endParaRPr lang="en-US" sz="2400" i="1" dirty="0">
              <a:solidFill>
                <a:schemeClr val="bg2">
                  <a:lumMod val="50000"/>
                </a:schemeClr>
              </a:solidFill>
            </a:endParaRPr>
          </a:p>
        </p:txBody>
      </p:sp>
      <p:sp>
        <p:nvSpPr>
          <p:cNvPr id="3" name="Rectangle 2"/>
          <p:cNvSpPr/>
          <p:nvPr/>
        </p:nvSpPr>
        <p:spPr>
          <a:xfrm>
            <a:off x="533399" y="4419600"/>
            <a:ext cx="8305799" cy="1569660"/>
          </a:xfrm>
          <a:prstGeom prst="rect">
            <a:avLst/>
          </a:prstGeom>
        </p:spPr>
        <p:txBody>
          <a:bodyPr wrap="square">
            <a:spAutoFit/>
          </a:bodyPr>
          <a:lstStyle/>
          <a:p>
            <a:r>
              <a:rPr lang="en-US" sz="2400" dirty="0" err="1">
                <a:solidFill>
                  <a:schemeClr val="bg2">
                    <a:lumMod val="50000"/>
                  </a:schemeClr>
                </a:solidFill>
              </a:rPr>
              <a:t>面對複雜的社會問題，各界必須攜手，以創新思維應對。透過鼓勵創新及跨界別合作</a:t>
            </a:r>
            <a:r>
              <a:rPr lang="en-US" sz="2400" dirty="0">
                <a:solidFill>
                  <a:schemeClr val="bg2">
                    <a:lumMod val="50000"/>
                  </a:schemeClr>
                </a:solidFill>
              </a:rPr>
              <a:t>，「</a:t>
            </a:r>
            <a:r>
              <a:rPr lang="en-US" sz="2400" dirty="0" err="1">
                <a:solidFill>
                  <a:schemeClr val="bg2">
                    <a:lumMod val="50000"/>
                  </a:schemeClr>
                </a:solidFill>
              </a:rPr>
              <a:t>社創基金」期望為扶貧、防貧及防止社會孤立提供新方法，讓所有人可以擁有希望、自尊和提升自我價值</a:t>
            </a:r>
            <a:r>
              <a:rPr lang="en-US" sz="2400" dirty="0">
                <a:solidFill>
                  <a:schemeClr val="bg2">
                    <a:lumMod val="50000"/>
                  </a:schemeClr>
                </a:solidFill>
              </a:rPr>
              <a:t>。</a:t>
            </a:r>
          </a:p>
        </p:txBody>
      </p:sp>
    </p:spTree>
    <p:extLst>
      <p:ext uri="{BB962C8B-B14F-4D97-AF65-F5344CB8AC3E}">
        <p14:creationId xmlns:p14="http://schemas.microsoft.com/office/powerpoint/2010/main" val="54910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448135"/>
            <a:ext cx="483488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effectLst>
                  <a:outerShdw blurRad="38100" dist="38100" dir="2700000" algn="tl">
                    <a:srgbClr val="000000">
                      <a:alpha val="43137"/>
                    </a:srgbClr>
                  </a:outerShdw>
                </a:effectLst>
              </a:rPr>
              <a:t>Social Innovation</a:t>
            </a:r>
            <a:endParaRPr lang="en-US" b="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918320" y="2573288"/>
            <a:ext cx="7920880" cy="28369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bg2">
                    <a:lumMod val="50000"/>
                  </a:schemeClr>
                </a:solidFill>
                <a:effectLst>
                  <a:outerShdw blurRad="38100" dist="38100" dir="2700000" algn="tl">
                    <a:srgbClr val="000000">
                      <a:alpha val="43137"/>
                    </a:srgbClr>
                  </a:outerShdw>
                </a:effectLst>
              </a:rPr>
              <a:t>Any advance or change</a:t>
            </a:r>
          </a:p>
          <a:p>
            <a:pPr marL="0" indent="0">
              <a:buFont typeface="Arial" pitchFamily="34" charset="0"/>
              <a:buNone/>
            </a:pPr>
            <a:r>
              <a:rPr lang="en-US" sz="3600" b="1" dirty="0" smtClean="0">
                <a:solidFill>
                  <a:schemeClr val="bg2">
                    <a:lumMod val="50000"/>
                  </a:schemeClr>
                </a:solidFill>
                <a:effectLst>
                  <a:outerShdw blurRad="38100" dist="38100" dir="2700000" algn="tl">
                    <a:srgbClr val="000000">
                      <a:alpha val="43137"/>
                    </a:srgbClr>
                  </a:outerShdw>
                </a:effectLst>
              </a:rPr>
              <a:t>In knowledge, products or services</a:t>
            </a:r>
          </a:p>
          <a:p>
            <a:pPr marL="0" indent="0">
              <a:buFont typeface="Arial" pitchFamily="34" charset="0"/>
              <a:buNone/>
            </a:pPr>
            <a:r>
              <a:rPr lang="en-US" sz="3600" b="1" dirty="0" smtClean="0">
                <a:solidFill>
                  <a:schemeClr val="bg2">
                    <a:lumMod val="50000"/>
                  </a:schemeClr>
                </a:solidFill>
                <a:effectLst>
                  <a:outerShdw blurRad="38100" dist="38100" dir="2700000" algn="tl">
                    <a:srgbClr val="000000">
                      <a:alpha val="43137"/>
                    </a:srgbClr>
                  </a:outerShdw>
                </a:effectLst>
              </a:rPr>
              <a:t>That allows a social need</a:t>
            </a:r>
          </a:p>
          <a:p>
            <a:pPr marL="0" indent="0">
              <a:buFont typeface="Arial" pitchFamily="34" charset="0"/>
              <a:buNone/>
            </a:pPr>
            <a:r>
              <a:rPr lang="en-US" sz="3600" b="1" dirty="0" smtClean="0">
                <a:solidFill>
                  <a:schemeClr val="bg2">
                    <a:lumMod val="50000"/>
                  </a:schemeClr>
                </a:solidFill>
                <a:effectLst>
                  <a:outerShdw blurRad="38100" dist="38100" dir="2700000" algn="tl">
                    <a:srgbClr val="000000">
                      <a:alpha val="43137"/>
                    </a:srgbClr>
                  </a:outerShdw>
                </a:effectLst>
              </a:rPr>
              <a:t>To be met more effectively than before.</a:t>
            </a:r>
            <a:endParaRPr lang="en-US" sz="3600" b="1"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84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19400" y="304800"/>
            <a:ext cx="596036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effectLst>
                  <a:outerShdw blurRad="38100" dist="38100" dir="2700000" algn="tl">
                    <a:srgbClr val="000000">
                      <a:alpha val="43137"/>
                    </a:srgbClr>
                  </a:outerShdw>
                </a:effectLst>
              </a:rPr>
              <a:t>Social Entrepreneurship</a:t>
            </a:r>
            <a:endParaRPr lang="en-US" b="1"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619672" y="2996952"/>
            <a:ext cx="6192688" cy="19442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dirty="0" smtClean="0">
                <a:solidFill>
                  <a:schemeClr val="bg2">
                    <a:lumMod val="50000"/>
                  </a:schemeClr>
                </a:solidFill>
                <a:effectLst>
                  <a:outerShdw blurRad="38100" dist="38100" dir="2700000" algn="tl">
                    <a:srgbClr val="000000">
                      <a:alpha val="43137"/>
                    </a:srgbClr>
                  </a:outerShdw>
                </a:effectLst>
              </a:rPr>
              <a:t>Bringing Social Innovation</a:t>
            </a:r>
          </a:p>
          <a:p>
            <a:r>
              <a:rPr lang="en-US" sz="4000" b="1" dirty="0" smtClean="0">
                <a:solidFill>
                  <a:schemeClr val="bg2">
                    <a:lumMod val="50000"/>
                  </a:schemeClr>
                </a:solidFill>
                <a:effectLst>
                  <a:outerShdw blurRad="38100" dist="38100" dir="2700000" algn="tl">
                    <a:srgbClr val="000000">
                      <a:alpha val="43137"/>
                    </a:srgbClr>
                  </a:outerShdw>
                </a:effectLst>
              </a:rPr>
              <a:t>Into public services</a:t>
            </a:r>
          </a:p>
          <a:p>
            <a:r>
              <a:rPr lang="en-US" sz="4000" b="1" dirty="0" smtClean="0">
                <a:solidFill>
                  <a:schemeClr val="bg2">
                    <a:lumMod val="50000"/>
                  </a:schemeClr>
                </a:solidFill>
                <a:effectLst>
                  <a:outerShdw blurRad="38100" dist="38100" dir="2700000" algn="tl">
                    <a:srgbClr val="000000">
                      <a:alpha val="43137"/>
                    </a:srgbClr>
                  </a:outerShdw>
                </a:effectLst>
              </a:rPr>
              <a:t>Into business</a:t>
            </a:r>
            <a:endParaRPr lang="en-US" sz="4000" b="1" dirty="0">
              <a:solidFill>
                <a:schemeClr val="bg2">
                  <a:lumMod val="50000"/>
                </a:schemeClr>
              </a:solidFill>
              <a:effectLst>
                <a:outerShdw blurRad="38100" dist="38100" dir="2700000" algn="tl">
                  <a:srgbClr val="000000">
                    <a:alpha val="43137"/>
                  </a:srgbClr>
                </a:outerShdw>
              </a:effectLst>
            </a:endParaRPr>
          </a:p>
        </p:txBody>
      </p:sp>
      <p:pic>
        <p:nvPicPr>
          <p:cNvPr id="4" name="Picture 5" descr="C:\Users\kas.EUNET\Documentum\Viewed\sie_Logo_1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54899"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951162" y="269491"/>
            <a:ext cx="6192838"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pPr>
              <a:lnSpc>
                <a:spcPct val="80000"/>
              </a:lnSpc>
            </a:pPr>
            <a:r>
              <a:rPr lang="en-US" altLang="zh-TW" sz="3600" b="1" dirty="0">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Commission on Poverty and its Task Forces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68" y="1895475"/>
            <a:ext cx="67310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978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505200" y="533400"/>
            <a:ext cx="5270500" cy="546625"/>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Current Landscape</a:t>
            </a:r>
          </a:p>
        </p:txBody>
      </p:sp>
      <p:grpSp>
        <p:nvGrpSpPr>
          <p:cNvPr id="15" name="Group 14"/>
          <p:cNvGrpSpPr/>
          <p:nvPr/>
        </p:nvGrpSpPr>
        <p:grpSpPr>
          <a:xfrm>
            <a:off x="4265613" y="1104900"/>
            <a:ext cx="4806950" cy="2954338"/>
            <a:chOff x="4265613" y="1104900"/>
            <a:chExt cx="4806950" cy="2954338"/>
          </a:xfrm>
        </p:grpSpPr>
        <p:graphicFrame>
          <p:nvGraphicFramePr>
            <p:cNvPr id="2" name="圖表 8"/>
            <p:cNvGraphicFramePr>
              <a:graphicFrameLocks/>
            </p:cNvGraphicFramePr>
            <p:nvPr>
              <p:extLst>
                <p:ext uri="{D42A27DB-BD31-4B8C-83A1-F6EECF244321}">
                  <p14:modId xmlns:p14="http://schemas.microsoft.com/office/powerpoint/2010/main" val="969886535"/>
                </p:ext>
              </p:extLst>
            </p:nvPr>
          </p:nvGraphicFramePr>
          <p:xfrm>
            <a:off x="4265613" y="1104900"/>
            <a:ext cx="4551362" cy="2954338"/>
          </p:xfrm>
          <a:graphic>
            <a:graphicData uri="http://schemas.openxmlformats.org/presentationml/2006/ole">
              <mc:AlternateContent xmlns:mc="http://schemas.openxmlformats.org/markup-compatibility/2006">
                <mc:Choice xmlns:v="urn:schemas-microsoft-com:vml" Requires="v">
                  <p:oleObj spid="_x0000_s2086" name="Chart" r:id="rId4" imgW="4549044" imgH="2948970" progId="Excel.Chart.8">
                    <p:embed/>
                  </p:oleObj>
                </mc:Choice>
                <mc:Fallback>
                  <p:oleObj name="Chart" r:id="rId4" imgW="4549044" imgH="2948970" progId="Excel.Chart.8">
                    <p:embed/>
                    <p:pic>
                      <p:nvPicPr>
                        <p:cNvPr id="0" name=""/>
                        <p:cNvPicPr>
                          <a:picLocks noChangeArrowheads="1"/>
                        </p:cNvPicPr>
                        <p:nvPr/>
                      </p:nvPicPr>
                      <p:blipFill>
                        <a:blip r:embed="rId5"/>
                        <a:srcRect/>
                        <a:stretch>
                          <a:fillRect/>
                        </a:stretch>
                      </p:blipFill>
                      <p:spPr bwMode="auto">
                        <a:xfrm>
                          <a:off x="4265613" y="1104900"/>
                          <a:ext cx="455136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字方塊 9"/>
            <p:cNvSpPr txBox="1">
              <a:spLocks noChangeArrowheads="1"/>
            </p:cNvSpPr>
            <p:nvPr/>
          </p:nvSpPr>
          <p:spPr bwMode="auto">
            <a:xfrm>
              <a:off x="6911975" y="1520825"/>
              <a:ext cx="216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TW" sz="2000" b="1">
                  <a:solidFill>
                    <a:srgbClr val="DD4BD6"/>
                  </a:solidFill>
                  <a:ea typeface="標楷體" pitchFamily="65" charset="-120"/>
                </a:rPr>
                <a:t>Capital sources</a:t>
              </a:r>
              <a:endParaRPr lang="zh-HK" altLang="en-US" sz="2000" b="1">
                <a:solidFill>
                  <a:srgbClr val="DD4BD6"/>
                </a:solidFill>
                <a:ea typeface="標楷體" pitchFamily="65" charset="-120"/>
              </a:endParaRPr>
            </a:p>
          </p:txBody>
        </p:sp>
      </p:grpSp>
      <p:grpSp>
        <p:nvGrpSpPr>
          <p:cNvPr id="14" name="Group 13"/>
          <p:cNvGrpSpPr/>
          <p:nvPr/>
        </p:nvGrpSpPr>
        <p:grpSpPr>
          <a:xfrm>
            <a:off x="-398463" y="1446213"/>
            <a:ext cx="5257801" cy="2417762"/>
            <a:chOff x="-398463" y="1446213"/>
            <a:chExt cx="5257801" cy="2417762"/>
          </a:xfrm>
        </p:grpSpPr>
        <p:graphicFrame>
          <p:nvGraphicFramePr>
            <p:cNvPr id="7" name="圖表 4"/>
            <p:cNvGraphicFramePr>
              <a:graphicFrameLocks/>
            </p:cNvGraphicFramePr>
            <p:nvPr>
              <p:extLst>
                <p:ext uri="{D42A27DB-BD31-4B8C-83A1-F6EECF244321}">
                  <p14:modId xmlns:p14="http://schemas.microsoft.com/office/powerpoint/2010/main" val="948964110"/>
                </p:ext>
              </p:extLst>
            </p:nvPr>
          </p:nvGraphicFramePr>
          <p:xfrm>
            <a:off x="-398463" y="1446213"/>
            <a:ext cx="5108576" cy="2417762"/>
          </p:xfrm>
          <a:graphic>
            <a:graphicData uri="http://schemas.openxmlformats.org/presentationml/2006/ole">
              <mc:AlternateContent xmlns:mc="http://schemas.openxmlformats.org/markup-compatibility/2006">
                <mc:Choice xmlns:v="urn:schemas-microsoft-com:vml" Requires="v">
                  <p:oleObj spid="_x0000_s2087" name="Chart" r:id="rId6" imgW="5105338" imgH="2415582" progId="Excel.Chart.8">
                    <p:embed/>
                  </p:oleObj>
                </mc:Choice>
                <mc:Fallback>
                  <p:oleObj name="Chart" r:id="rId6" imgW="5105338" imgH="2415582" progId="Excel.Chart.8">
                    <p:embed/>
                    <p:pic>
                      <p:nvPicPr>
                        <p:cNvPr id="0" name=""/>
                        <p:cNvPicPr>
                          <a:picLocks noChangeArrowheads="1"/>
                        </p:cNvPicPr>
                        <p:nvPr/>
                      </p:nvPicPr>
                      <p:blipFill>
                        <a:blip r:embed="rId7"/>
                        <a:srcRect/>
                        <a:stretch>
                          <a:fillRect/>
                        </a:stretch>
                      </p:blipFill>
                      <p:spPr bwMode="auto">
                        <a:xfrm>
                          <a:off x="-398463" y="1446213"/>
                          <a:ext cx="5108576"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文字方塊 9"/>
            <p:cNvSpPr txBox="1">
              <a:spLocks noChangeArrowheads="1"/>
            </p:cNvSpPr>
            <p:nvPr/>
          </p:nvSpPr>
          <p:spPr bwMode="auto">
            <a:xfrm>
              <a:off x="3224213" y="2447925"/>
              <a:ext cx="163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800">
                  <a:solidFill>
                    <a:srgbClr val="009A00"/>
                  </a:solidFill>
                </a:rPr>
                <a:t>(</a:t>
              </a:r>
              <a:r>
                <a:rPr lang="en-US" altLang="zh-HK" sz="1800">
                  <a:solidFill>
                    <a:srgbClr val="009A00"/>
                  </a:solidFill>
                  <a:latin typeface="Times New Roman" pitchFamily="18" charset="0"/>
                  <a:cs typeface="Times New Roman" pitchFamily="18" charset="0"/>
                </a:rPr>
                <a:t>▲</a:t>
              </a:r>
              <a:r>
                <a:rPr lang="en-US" altLang="zh-HK" sz="1800">
                  <a:solidFill>
                    <a:srgbClr val="009A00"/>
                  </a:solidFill>
                </a:rPr>
                <a:t>50.9%)</a:t>
              </a:r>
              <a:endParaRPr lang="zh-HK" altLang="en-US" sz="1800">
                <a:solidFill>
                  <a:srgbClr val="009A00"/>
                </a:solidFill>
              </a:endParaRPr>
            </a:p>
          </p:txBody>
        </p:sp>
      </p:grpSp>
      <p:grpSp>
        <p:nvGrpSpPr>
          <p:cNvPr id="18" name="Group 17"/>
          <p:cNvGrpSpPr/>
          <p:nvPr/>
        </p:nvGrpSpPr>
        <p:grpSpPr>
          <a:xfrm>
            <a:off x="74613" y="3795713"/>
            <a:ext cx="5235575" cy="2967037"/>
            <a:chOff x="74613" y="3795713"/>
            <a:chExt cx="5235575" cy="2967037"/>
          </a:xfrm>
        </p:grpSpPr>
        <p:grpSp>
          <p:nvGrpSpPr>
            <p:cNvPr id="16" name="Group 15"/>
            <p:cNvGrpSpPr/>
            <p:nvPr/>
          </p:nvGrpSpPr>
          <p:grpSpPr>
            <a:xfrm>
              <a:off x="74613" y="3795713"/>
              <a:ext cx="5235575" cy="2967037"/>
              <a:chOff x="74613" y="3795713"/>
              <a:chExt cx="5235575" cy="2967037"/>
            </a:xfrm>
          </p:grpSpPr>
          <p:graphicFrame>
            <p:nvGraphicFramePr>
              <p:cNvPr id="8" name="圖表 12"/>
              <p:cNvGraphicFramePr>
                <a:graphicFrameLocks/>
              </p:cNvGraphicFramePr>
              <p:nvPr>
                <p:extLst>
                  <p:ext uri="{D42A27DB-BD31-4B8C-83A1-F6EECF244321}">
                    <p14:modId xmlns:p14="http://schemas.microsoft.com/office/powerpoint/2010/main" val="2055705043"/>
                  </p:ext>
                </p:extLst>
              </p:nvPr>
            </p:nvGraphicFramePr>
            <p:xfrm>
              <a:off x="74613" y="3795713"/>
              <a:ext cx="4348162" cy="2967037"/>
            </p:xfrm>
            <a:graphic>
              <a:graphicData uri="http://schemas.openxmlformats.org/presentationml/2006/ole">
                <mc:AlternateContent xmlns:mc="http://schemas.openxmlformats.org/markup-compatibility/2006">
                  <mc:Choice xmlns:v="urn:schemas-microsoft-com:vml" Requires="v">
                    <p:oleObj spid="_x0000_s2088" name="Chart" r:id="rId8" imgW="4351015" imgH="2971861" progId="Excel.Chart.8">
                      <p:embed/>
                    </p:oleObj>
                  </mc:Choice>
                  <mc:Fallback>
                    <p:oleObj name="Chart" r:id="rId8" imgW="4351015" imgH="2971861" progId="Excel.Chart.8">
                      <p:embed/>
                      <p:pic>
                        <p:nvPicPr>
                          <p:cNvPr id="0" name=""/>
                          <p:cNvPicPr>
                            <a:picLocks noChangeArrowheads="1"/>
                          </p:cNvPicPr>
                          <p:nvPr/>
                        </p:nvPicPr>
                        <p:blipFill>
                          <a:blip r:embed="rId9"/>
                          <a:srcRect/>
                          <a:stretch>
                            <a:fillRect/>
                          </a:stretch>
                        </p:blipFill>
                        <p:spPr bwMode="auto">
                          <a:xfrm>
                            <a:off x="74613" y="3795713"/>
                            <a:ext cx="434816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文字方塊 9"/>
              <p:cNvSpPr txBox="1">
                <a:spLocks noChangeArrowheads="1"/>
              </p:cNvSpPr>
              <p:nvPr/>
            </p:nvSpPr>
            <p:spPr bwMode="auto">
              <a:xfrm>
                <a:off x="3673475" y="4908550"/>
                <a:ext cx="163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800">
                    <a:solidFill>
                      <a:srgbClr val="FF6600"/>
                    </a:solidFill>
                  </a:rPr>
                  <a:t>(</a:t>
                </a:r>
                <a:r>
                  <a:rPr lang="en-US" altLang="zh-HK" sz="1800">
                    <a:solidFill>
                      <a:srgbClr val="FF6600"/>
                    </a:solidFill>
                    <a:latin typeface="Times New Roman" pitchFamily="18" charset="0"/>
                    <a:cs typeface="Times New Roman" pitchFamily="18" charset="0"/>
                  </a:rPr>
                  <a:t>▲</a:t>
                </a:r>
                <a:r>
                  <a:rPr lang="en-US" altLang="zh-HK" sz="1800">
                    <a:solidFill>
                      <a:srgbClr val="FF6600"/>
                    </a:solidFill>
                  </a:rPr>
                  <a:t>181%)</a:t>
                </a:r>
                <a:endParaRPr lang="zh-HK" altLang="en-US" sz="1800">
                  <a:solidFill>
                    <a:srgbClr val="FF6600"/>
                  </a:solidFill>
                </a:endParaRPr>
              </a:p>
            </p:txBody>
          </p:sp>
        </p:grpSp>
        <p:sp>
          <p:nvSpPr>
            <p:cNvPr id="11" name="文字方塊 4"/>
            <p:cNvSpPr txBox="1"/>
            <p:nvPr/>
          </p:nvSpPr>
          <p:spPr>
            <a:xfrm>
              <a:off x="827088" y="4076700"/>
              <a:ext cx="2846387" cy="646113"/>
            </a:xfrm>
            <a:prstGeom prst="rect">
              <a:avLst/>
            </a:prstGeom>
            <a:noFill/>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dirty="0">
                  <a:solidFill>
                    <a:srgbClr val="FF6600"/>
                  </a:solidFill>
                  <a:ea typeface="標楷體" pitchFamily="65" charset="-120"/>
                </a:rPr>
                <a:t>Non-section 88 operators of SE projects</a:t>
              </a:r>
              <a:endParaRPr lang="zh-HK" altLang="en-US" dirty="0">
                <a:solidFill>
                  <a:srgbClr val="FF6600"/>
                </a:solidFill>
              </a:endParaRPr>
            </a:p>
          </p:txBody>
        </p:sp>
      </p:grpSp>
      <p:grpSp>
        <p:nvGrpSpPr>
          <p:cNvPr id="17" name="Group 16"/>
          <p:cNvGrpSpPr/>
          <p:nvPr/>
        </p:nvGrpSpPr>
        <p:grpSpPr>
          <a:xfrm>
            <a:off x="4427538" y="3727450"/>
            <a:ext cx="4752975" cy="3113088"/>
            <a:chOff x="4427538" y="3727450"/>
            <a:chExt cx="4752975" cy="3113088"/>
          </a:xfrm>
        </p:grpSpPr>
        <p:graphicFrame>
          <p:nvGraphicFramePr>
            <p:cNvPr id="4" name="圖表 3"/>
            <p:cNvGraphicFramePr>
              <a:graphicFrameLocks/>
            </p:cNvGraphicFramePr>
            <p:nvPr>
              <p:extLst>
                <p:ext uri="{D42A27DB-BD31-4B8C-83A1-F6EECF244321}">
                  <p14:modId xmlns:p14="http://schemas.microsoft.com/office/powerpoint/2010/main" val="2233444881"/>
                </p:ext>
              </p:extLst>
            </p:nvPr>
          </p:nvGraphicFramePr>
          <p:xfrm>
            <a:off x="4427538" y="3727450"/>
            <a:ext cx="4518025" cy="3113088"/>
          </p:xfrm>
          <a:graphic>
            <a:graphicData uri="http://schemas.openxmlformats.org/presentationml/2006/ole">
              <mc:AlternateContent xmlns:mc="http://schemas.openxmlformats.org/markup-compatibility/2006">
                <mc:Choice xmlns:v="urn:schemas-microsoft-com:vml" Requires="v">
                  <p:oleObj spid="_x0000_s2089" r:id="rId10" imgW="4517528" imgH="3115326" progId="Excel.Chart.8">
                    <p:embed/>
                  </p:oleObj>
                </mc:Choice>
                <mc:Fallback>
                  <p:oleObj r:id="rId10" imgW="4517528" imgH="3115326"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538" y="3727450"/>
                          <a:ext cx="451802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字方塊 6"/>
            <p:cNvSpPr txBox="1">
              <a:spLocks noChangeArrowheads="1"/>
            </p:cNvSpPr>
            <p:nvPr/>
          </p:nvSpPr>
          <p:spPr bwMode="auto">
            <a:xfrm>
              <a:off x="6804025" y="4037013"/>
              <a:ext cx="2376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2000" b="1">
                  <a:solidFill>
                    <a:srgbClr val="0070C0"/>
                  </a:solidFill>
                  <a:ea typeface="標楷體" pitchFamily="65" charset="-120"/>
                </a:rPr>
                <a:t>Social objectives</a:t>
              </a:r>
              <a:endParaRPr lang="zh-HK" altLang="en-US" sz="2000" b="1">
                <a:solidFill>
                  <a:srgbClr val="0070C0"/>
                </a:solidFill>
                <a:ea typeface="標楷體" pitchFamily="65" charset="-120"/>
              </a:endParaRPr>
            </a:p>
          </p:txBody>
        </p:sp>
        <p:sp>
          <p:nvSpPr>
            <p:cNvPr id="13" name="文字方塊 8"/>
            <p:cNvSpPr txBox="1">
              <a:spLocks noChangeArrowheads="1"/>
            </p:cNvSpPr>
            <p:nvPr/>
          </p:nvSpPr>
          <p:spPr bwMode="auto">
            <a:xfrm>
              <a:off x="7164388" y="6492875"/>
              <a:ext cx="1330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r>
                <a:rPr lang="en-US" altLang="zh-HK" sz="1000" i="1">
                  <a:latin typeface="Arial Narrow" pitchFamily="34" charset="0"/>
                </a:rPr>
                <a:t>Disadv. = disadvantaged</a:t>
              </a:r>
              <a:endParaRPr lang="zh-HK" altLang="en-US" sz="1000" i="1">
                <a:latin typeface="Arial Narrow" pitchFamily="34" charset="0"/>
              </a:endParaRPr>
            </a:p>
          </p:txBody>
        </p:sp>
      </p:grpSp>
    </p:spTree>
    <p:extLst>
      <p:ext uri="{BB962C8B-B14F-4D97-AF65-F5344CB8AC3E}">
        <p14:creationId xmlns:p14="http://schemas.microsoft.com/office/powerpoint/2010/main" val="3836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192462" y="76200"/>
            <a:ext cx="5494338" cy="1421928"/>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Emergence of Social Innovation and </a:t>
            </a:r>
            <a:br>
              <a:rPr lang="en-US" altLang="zh-TW" sz="3600" b="1" dirty="0">
                <a:effectLst>
                  <a:outerShdw blurRad="38100" dist="38100" dir="2700000" algn="tl">
                    <a:srgbClr val="000000">
                      <a:alpha val="43137"/>
                    </a:srgbClr>
                  </a:outerShdw>
                </a:effectLst>
                <a:latin typeface="+mj-lt"/>
                <a:ea typeface="標楷體" pitchFamily="65" charset="-120"/>
              </a:rPr>
            </a:br>
            <a:r>
              <a:rPr lang="en-US" altLang="zh-TW" sz="3600" b="1" dirty="0">
                <a:effectLst>
                  <a:outerShdw blurRad="38100" dist="38100" dir="2700000" algn="tl">
                    <a:srgbClr val="000000">
                      <a:alpha val="43137"/>
                    </a:srgbClr>
                  </a:outerShdw>
                </a:effectLst>
                <a:latin typeface="+mj-lt"/>
                <a:ea typeface="標楷體" pitchFamily="65" charset="-120"/>
              </a:rPr>
              <a:t>Social Entrepreneurship</a:t>
            </a:r>
          </a:p>
        </p:txBody>
      </p:sp>
      <p:sp>
        <p:nvSpPr>
          <p:cNvPr id="3" name="文字方塊 3"/>
          <p:cNvSpPr txBox="1">
            <a:spLocks noChangeArrowheads="1"/>
          </p:cNvSpPr>
          <p:nvPr/>
        </p:nvSpPr>
        <p:spPr bwMode="auto">
          <a:xfrm>
            <a:off x="539750" y="1628329"/>
            <a:ext cx="777716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3200">
                <a:solidFill>
                  <a:schemeClr val="tx1"/>
                </a:solidFill>
                <a:latin typeface="Arial" charset="0"/>
                <a:ea typeface="新細明體" charset="-120"/>
              </a:defRPr>
            </a:lvl1pPr>
            <a:lvl2pPr marL="895350">
              <a:defRPr kumimoji="1" sz="2800">
                <a:solidFill>
                  <a:schemeClr val="tx1"/>
                </a:solidFill>
                <a:latin typeface="Arial" charset="0"/>
                <a:ea typeface="新細明體" charset="-120"/>
              </a:defRPr>
            </a:lvl2pPr>
            <a:lvl3pPr marL="1524000" indent="-457200">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pPr>
              <a:buFont typeface="Wingdings" pitchFamily="2" charset="2"/>
              <a:buChar char="Ø"/>
            </a:pPr>
            <a:r>
              <a:rPr lang="en-US" altLang="zh-TW" sz="2800" b="1" dirty="0">
                <a:solidFill>
                  <a:schemeClr val="bg2">
                    <a:lumMod val="50000"/>
                  </a:schemeClr>
                </a:solidFill>
                <a:ea typeface="標楷體" pitchFamily="65" charset="-120"/>
              </a:rPr>
              <a:t>Diversity of funding capital</a:t>
            </a:r>
          </a:p>
          <a:p>
            <a:pPr lvl="1" indent="-285750">
              <a:buFont typeface="Arial" charset="0"/>
              <a:buChar char="•"/>
            </a:pPr>
            <a:r>
              <a:rPr lang="en-US" altLang="zh-TW" sz="2400" dirty="0">
                <a:solidFill>
                  <a:schemeClr val="bg2">
                    <a:lumMod val="50000"/>
                  </a:schemeClr>
                </a:solidFill>
                <a:ea typeface="標楷體" pitchFamily="65" charset="-120"/>
              </a:rPr>
              <a:t>Private funds, Philanthropic investment, </a:t>
            </a:r>
            <a:br>
              <a:rPr lang="en-US" altLang="zh-TW" sz="2400" dirty="0">
                <a:solidFill>
                  <a:schemeClr val="bg2">
                    <a:lumMod val="50000"/>
                  </a:schemeClr>
                </a:solidFill>
                <a:ea typeface="標楷體" pitchFamily="65" charset="-120"/>
              </a:rPr>
            </a:br>
            <a:r>
              <a:rPr lang="en-US" altLang="zh-TW" sz="2400" dirty="0">
                <a:solidFill>
                  <a:schemeClr val="bg2">
                    <a:lumMod val="50000"/>
                  </a:schemeClr>
                </a:solidFill>
                <a:ea typeface="標楷體" pitchFamily="65" charset="-120"/>
              </a:rPr>
              <a:t>Impact investment</a:t>
            </a:r>
            <a:r>
              <a:rPr lang="zh-TW" altLang="en-US" sz="2400" dirty="0">
                <a:solidFill>
                  <a:schemeClr val="bg2">
                    <a:lumMod val="50000"/>
                  </a:schemeClr>
                </a:solidFill>
                <a:ea typeface="標楷體" pitchFamily="65" charset="-120"/>
              </a:rPr>
              <a:t> </a:t>
            </a:r>
            <a:endParaRPr lang="en-US" altLang="zh-TW" sz="2400" dirty="0">
              <a:solidFill>
                <a:schemeClr val="bg2">
                  <a:lumMod val="50000"/>
                </a:schemeClr>
              </a:solidFill>
              <a:ea typeface="標楷體" pitchFamily="65" charset="-120"/>
            </a:endParaRPr>
          </a:p>
          <a:p>
            <a:pPr lvl="1" indent="-285750">
              <a:buFont typeface="Arial" charset="0"/>
              <a:buChar char="•"/>
            </a:pPr>
            <a:r>
              <a:rPr lang="en-US" altLang="zh-TW" sz="2400" dirty="0">
                <a:solidFill>
                  <a:schemeClr val="bg2">
                    <a:lumMod val="50000"/>
                  </a:schemeClr>
                </a:solidFill>
                <a:ea typeface="標楷體" pitchFamily="65" charset="-120"/>
              </a:rPr>
              <a:t>Examples: </a:t>
            </a:r>
          </a:p>
          <a:p>
            <a:pPr lvl="2">
              <a:buFontTx/>
              <a:buChar char="•"/>
            </a:pPr>
            <a:r>
              <a:rPr lang="en-US" altLang="zh-TW" dirty="0">
                <a:solidFill>
                  <a:schemeClr val="bg2">
                    <a:lumMod val="50000"/>
                  </a:schemeClr>
                </a:solidFill>
                <a:ea typeface="標楷體" pitchFamily="65" charset="-120"/>
              </a:rPr>
              <a:t>DBS Social Enterprise Advancement Grant</a:t>
            </a:r>
          </a:p>
          <a:p>
            <a:pPr lvl="2">
              <a:buFontTx/>
              <a:buChar char="•"/>
            </a:pPr>
            <a:r>
              <a:rPr lang="en-US" altLang="zh-TW" dirty="0">
                <a:solidFill>
                  <a:schemeClr val="bg2">
                    <a:lumMod val="50000"/>
                  </a:schemeClr>
                </a:solidFill>
                <a:ea typeface="標楷體" pitchFamily="65" charset="-120"/>
              </a:rPr>
              <a:t>Social Ventures Hong Kong</a:t>
            </a:r>
          </a:p>
          <a:p>
            <a:pPr lvl="2">
              <a:buFontTx/>
              <a:buChar char="•"/>
            </a:pPr>
            <a:r>
              <a:rPr lang="en-US" altLang="zh-TW" dirty="0">
                <a:solidFill>
                  <a:schemeClr val="bg2">
                    <a:lumMod val="50000"/>
                  </a:schemeClr>
                </a:solidFill>
                <a:ea typeface="標楷體" pitchFamily="65" charset="-120"/>
              </a:rPr>
              <a:t>SOW Asia</a:t>
            </a:r>
          </a:p>
          <a:p>
            <a:pPr lvl="2">
              <a:buFontTx/>
              <a:buChar char="•"/>
            </a:pPr>
            <a:r>
              <a:rPr lang="en-US" altLang="zh-TW" dirty="0">
                <a:solidFill>
                  <a:schemeClr val="bg2">
                    <a:lumMod val="50000"/>
                  </a:schemeClr>
                </a:solidFill>
                <a:ea typeface="標楷體" pitchFamily="65" charset="-120"/>
              </a:rPr>
              <a:t>Water Drops Foundation Limited</a:t>
            </a:r>
          </a:p>
          <a:p>
            <a:pPr lvl="2">
              <a:buFontTx/>
              <a:buChar char="•"/>
            </a:pPr>
            <a:r>
              <a:rPr lang="en-US" altLang="zh-TW" dirty="0">
                <a:solidFill>
                  <a:schemeClr val="bg2">
                    <a:lumMod val="50000"/>
                  </a:schemeClr>
                </a:solidFill>
                <a:ea typeface="標楷體" pitchFamily="65" charset="-120"/>
              </a:rPr>
              <a:t>The </a:t>
            </a:r>
            <a:r>
              <a:rPr lang="en-US" altLang="zh-TW" dirty="0" err="1">
                <a:solidFill>
                  <a:schemeClr val="bg2">
                    <a:lumMod val="50000"/>
                  </a:schemeClr>
                </a:solidFill>
                <a:ea typeface="標楷體" pitchFamily="65" charset="-120"/>
              </a:rPr>
              <a:t>Yeh</a:t>
            </a:r>
            <a:r>
              <a:rPr lang="en-US" altLang="zh-TW" dirty="0">
                <a:solidFill>
                  <a:schemeClr val="bg2">
                    <a:lumMod val="50000"/>
                  </a:schemeClr>
                </a:solidFill>
                <a:ea typeface="標楷體" pitchFamily="65" charset="-120"/>
              </a:rPr>
              <a:t> Family Philanthropy</a:t>
            </a:r>
          </a:p>
        </p:txBody>
      </p:sp>
      <p:pic>
        <p:nvPicPr>
          <p:cNvPr id="4" name="Picture 2" descr="http://www.entrepreneurhandbook.co.uk/wp-content/uploads/2013/04/pla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5229200"/>
            <a:ext cx="3449221" cy="16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blog.pandaform.com/wp-content/uploads/2013/02/%E8%9E%A2%E5%B9%95%E5%BF%AB%E7%85%A7-2013-02-28-%E4%B8%8B%E5%8D%8801.00.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3573016"/>
            <a:ext cx="16668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sowasia.org/wp-content/uploads/2013/04/SowAsiaLogo-2011-Lo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462141"/>
            <a:ext cx="21605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62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192462" y="76200"/>
            <a:ext cx="5494338" cy="1421928"/>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Emergence of Social Innovation and </a:t>
            </a:r>
            <a:br>
              <a:rPr lang="en-US" altLang="zh-TW" sz="3600" b="1" dirty="0">
                <a:effectLst>
                  <a:outerShdw blurRad="38100" dist="38100" dir="2700000" algn="tl">
                    <a:srgbClr val="000000">
                      <a:alpha val="43137"/>
                    </a:srgbClr>
                  </a:outerShdw>
                </a:effectLst>
                <a:latin typeface="+mj-lt"/>
                <a:ea typeface="標楷體" pitchFamily="65" charset="-120"/>
              </a:rPr>
            </a:br>
            <a:r>
              <a:rPr lang="en-US" altLang="zh-TW" sz="3600" b="1" dirty="0">
                <a:effectLst>
                  <a:outerShdw blurRad="38100" dist="38100" dir="2700000" algn="tl">
                    <a:srgbClr val="000000">
                      <a:alpha val="43137"/>
                    </a:srgbClr>
                  </a:outerShdw>
                </a:effectLst>
                <a:latin typeface="+mj-lt"/>
                <a:ea typeface="標楷體" pitchFamily="65" charset="-120"/>
              </a:rPr>
              <a:t>Social Entrepreneurship</a:t>
            </a:r>
          </a:p>
        </p:txBody>
      </p:sp>
      <p:sp>
        <p:nvSpPr>
          <p:cNvPr id="7" name="文字方塊 3"/>
          <p:cNvSpPr txBox="1">
            <a:spLocks noChangeArrowheads="1"/>
          </p:cNvSpPr>
          <p:nvPr/>
        </p:nvSpPr>
        <p:spPr bwMode="auto">
          <a:xfrm>
            <a:off x="539750" y="1773238"/>
            <a:ext cx="777716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3200">
                <a:solidFill>
                  <a:schemeClr val="tx1"/>
                </a:solidFill>
                <a:latin typeface="Arial" charset="0"/>
                <a:ea typeface="新細明體" charset="-120"/>
              </a:defRPr>
            </a:lvl1pPr>
            <a:lvl2pPr marL="457200" indent="-457200">
              <a:defRPr kumimoji="1" sz="2800">
                <a:solidFill>
                  <a:schemeClr val="tx1"/>
                </a:solidFill>
                <a:latin typeface="Arial" charset="0"/>
                <a:ea typeface="新細明體" charset="-120"/>
              </a:defRPr>
            </a:lvl2pPr>
            <a:lvl3pPr marL="1371600" indent="-457200">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pPr lvl="1">
              <a:spcBef>
                <a:spcPts val="1200"/>
              </a:spcBef>
              <a:buFont typeface="Wingdings" pitchFamily="2" charset="2"/>
              <a:buChar char="Ø"/>
            </a:pPr>
            <a:r>
              <a:rPr lang="en-US" altLang="zh-TW" b="1" dirty="0">
                <a:solidFill>
                  <a:schemeClr val="bg2">
                    <a:lumMod val="50000"/>
                  </a:schemeClr>
                </a:solidFill>
                <a:ea typeface="標楷體" pitchFamily="65" charset="-120"/>
              </a:rPr>
              <a:t>Competitions</a:t>
            </a:r>
          </a:p>
          <a:p>
            <a:pPr lvl="1">
              <a:buFont typeface="Arial" charset="0"/>
              <a:buChar char="•"/>
            </a:pPr>
            <a:r>
              <a:rPr lang="en-US" altLang="zh-TW" sz="2400" dirty="0">
                <a:solidFill>
                  <a:schemeClr val="bg2">
                    <a:lumMod val="50000"/>
                  </a:schemeClr>
                </a:solidFill>
                <a:ea typeface="標楷體" pitchFamily="65" charset="-120"/>
              </a:rPr>
              <a:t>HK Social Enterprise Challenge</a:t>
            </a:r>
          </a:p>
          <a:p>
            <a:pPr lvl="1">
              <a:buFont typeface="Arial" charset="0"/>
              <a:buChar char="•"/>
            </a:pPr>
            <a:r>
              <a:rPr lang="en-US" altLang="zh-TW" sz="2400" dirty="0">
                <a:solidFill>
                  <a:schemeClr val="bg2">
                    <a:lumMod val="50000"/>
                  </a:schemeClr>
                </a:solidFill>
                <a:ea typeface="標楷體" pitchFamily="65" charset="-120"/>
              </a:rPr>
              <a:t>Young Social Entrepreneur Award</a:t>
            </a:r>
          </a:p>
          <a:p>
            <a:pPr lvl="1">
              <a:buFont typeface="Arial" charset="0"/>
              <a:buChar char="•"/>
            </a:pPr>
            <a:r>
              <a:rPr lang="en-US" altLang="zh-HK" sz="2400" dirty="0">
                <a:solidFill>
                  <a:schemeClr val="bg2">
                    <a:lumMod val="50000"/>
                  </a:schemeClr>
                </a:solidFill>
              </a:rPr>
              <a:t>Social Enterprise Award</a:t>
            </a:r>
            <a:r>
              <a:rPr lang="zh-TW" altLang="en-US" sz="2400" dirty="0">
                <a:solidFill>
                  <a:schemeClr val="bg2">
                    <a:lumMod val="50000"/>
                  </a:schemeClr>
                </a:solidFill>
              </a:rPr>
              <a:t> </a:t>
            </a:r>
            <a:r>
              <a:rPr lang="en-US" altLang="zh-TW" sz="2400" dirty="0">
                <a:solidFill>
                  <a:schemeClr val="bg2">
                    <a:lumMod val="50000"/>
                  </a:schemeClr>
                </a:solidFill>
              </a:rPr>
              <a:t>Scheme</a:t>
            </a:r>
            <a:endParaRPr lang="en-US" altLang="zh-TW" sz="2400" dirty="0">
              <a:solidFill>
                <a:schemeClr val="bg2">
                  <a:lumMod val="50000"/>
                </a:schemeClr>
              </a:solidFill>
              <a:ea typeface="標楷體" pitchFamily="65" charset="-120"/>
            </a:endParaRPr>
          </a:p>
          <a:p>
            <a:pPr>
              <a:spcBef>
                <a:spcPts val="1200"/>
              </a:spcBef>
              <a:buFont typeface="Wingdings" pitchFamily="2" charset="2"/>
              <a:buChar char="Ø"/>
            </a:pPr>
            <a:r>
              <a:rPr lang="en-US" altLang="zh-TW" sz="2800" b="1" dirty="0">
                <a:solidFill>
                  <a:schemeClr val="bg2">
                    <a:lumMod val="50000"/>
                  </a:schemeClr>
                </a:solidFill>
                <a:ea typeface="標楷體" pitchFamily="65" charset="-120"/>
              </a:rPr>
              <a:t>Engagement of business sector</a:t>
            </a:r>
          </a:p>
          <a:p>
            <a:pPr>
              <a:spcBef>
                <a:spcPts val="1200"/>
              </a:spcBef>
              <a:buFont typeface="Wingdings" pitchFamily="2" charset="2"/>
              <a:buChar char="Ø"/>
            </a:pPr>
            <a:r>
              <a:rPr lang="en-US" altLang="zh-TW" sz="2800" b="1" dirty="0">
                <a:solidFill>
                  <a:schemeClr val="bg2">
                    <a:lumMod val="50000"/>
                  </a:schemeClr>
                </a:solidFill>
                <a:ea typeface="標楷體" pitchFamily="65" charset="-120"/>
              </a:rPr>
              <a:t>Media coverage</a:t>
            </a:r>
          </a:p>
          <a:p>
            <a:pPr lvl="1">
              <a:buFont typeface="Arial" charset="0"/>
              <a:buChar char="•"/>
            </a:pPr>
            <a:r>
              <a:rPr lang="en-US" altLang="zh-TW" sz="2400" dirty="0">
                <a:solidFill>
                  <a:schemeClr val="bg2">
                    <a:lumMod val="50000"/>
                  </a:schemeClr>
                </a:solidFill>
                <a:ea typeface="標楷體" pitchFamily="65" charset="-120"/>
              </a:rPr>
              <a:t>Social Enterprise Gallery</a:t>
            </a:r>
          </a:p>
          <a:p>
            <a:pPr lvl="1">
              <a:buFont typeface="Arial" charset="0"/>
              <a:buChar char="•"/>
            </a:pPr>
            <a:r>
              <a:rPr lang="en-US" altLang="zh-TW" sz="2400" dirty="0">
                <a:solidFill>
                  <a:schemeClr val="bg2">
                    <a:lumMod val="50000"/>
                  </a:schemeClr>
                </a:solidFill>
                <a:ea typeface="標楷體" pitchFamily="65" charset="-120"/>
              </a:rPr>
              <a:t>Solution-On-Wheels (HKSOW)</a:t>
            </a:r>
          </a:p>
        </p:txBody>
      </p:sp>
      <p:pic>
        <p:nvPicPr>
          <p:cNvPr id="8" name="Picture 4" descr="http://www.ctgoodjobs.hk/ngo/images/ngo-home-logo-etnet-se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5545138"/>
            <a:ext cx="2105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hksow.hk/image/data/About%20Us/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440238"/>
            <a:ext cx="19446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hksec.hk/sites/all/themes/puer/images/header-obj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575" y="1541463"/>
            <a:ext cx="18002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social-enterprise.org.hk/ses2011/wp-content/uploads/SE-AWARD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150" y="2420938"/>
            <a:ext cx="2273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82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549275" y="2636838"/>
            <a:ext cx="804545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charset="0"/>
                <a:ea typeface="新細明體" charset="-120"/>
              </a:defRPr>
            </a:lvl1pPr>
            <a:lvl2pPr>
              <a:defRPr kumimoji="1" sz="2800">
                <a:solidFill>
                  <a:schemeClr val="tx1"/>
                </a:solidFill>
                <a:latin typeface="Arial" charset="0"/>
                <a:ea typeface="新細明體" charset="-120"/>
              </a:defRPr>
            </a:lvl2pPr>
            <a:lvl3pPr>
              <a:defRPr kumimoji="1" sz="2400">
                <a:solidFill>
                  <a:schemeClr val="tx1"/>
                </a:solidFill>
                <a:latin typeface="Arial" charset="0"/>
                <a:ea typeface="新細明體" charset="-120"/>
              </a:defRPr>
            </a:lvl3pPr>
            <a:lvl4pPr>
              <a:defRPr kumimoji="1" sz="2000">
                <a:solidFill>
                  <a:schemeClr val="tx1"/>
                </a:solidFill>
                <a:latin typeface="Arial" charset="0"/>
                <a:ea typeface="新細明體" charset="-120"/>
              </a:defRPr>
            </a:lvl4pPr>
            <a:lvl5pPr>
              <a:defRPr kumimoji="1" sz="2000">
                <a:solidFill>
                  <a:schemeClr val="tx1"/>
                </a:solidFill>
                <a:latin typeface="Arial" charset="0"/>
                <a:ea typeface="新細明體" charset="-120"/>
              </a:defRPr>
            </a:lvl5pPr>
            <a:lvl6pPr eaLnBrk="0" hangingPunct="0">
              <a:defRPr kumimoji="1" sz="2000">
                <a:solidFill>
                  <a:schemeClr val="tx1"/>
                </a:solidFill>
                <a:latin typeface="Arial" charset="0"/>
                <a:ea typeface="新細明體" charset="-120"/>
              </a:defRPr>
            </a:lvl6pPr>
            <a:lvl7pPr eaLnBrk="0" hangingPunct="0">
              <a:defRPr kumimoji="1" sz="2000">
                <a:solidFill>
                  <a:schemeClr val="tx1"/>
                </a:solidFill>
                <a:latin typeface="Arial" charset="0"/>
                <a:ea typeface="新細明體" charset="-120"/>
              </a:defRPr>
            </a:lvl7pPr>
            <a:lvl8pPr eaLnBrk="0" hangingPunct="0">
              <a:defRPr kumimoji="1" sz="2000">
                <a:solidFill>
                  <a:schemeClr val="tx1"/>
                </a:solidFill>
                <a:latin typeface="Arial" charset="0"/>
                <a:ea typeface="新細明體" charset="-120"/>
              </a:defRPr>
            </a:lvl8pPr>
            <a:lvl9pPr eaLnBrk="0" hangingPunct="0">
              <a:defRPr kumimoji="1" sz="2000">
                <a:solidFill>
                  <a:schemeClr val="tx1"/>
                </a:solidFill>
                <a:latin typeface="Arial" charset="0"/>
                <a:ea typeface="新細明體" charset="-120"/>
              </a:defRPr>
            </a:lvl9pPr>
          </a:lstStyle>
          <a:p>
            <a:pPr marL="0" lvl="1" algn="just">
              <a:lnSpc>
                <a:spcPct val="114000"/>
              </a:lnSpc>
              <a:spcAft>
                <a:spcPts val="1800"/>
              </a:spcAft>
            </a:pPr>
            <a:r>
              <a:rPr lang="en-US" altLang="zh-TW" b="1" dirty="0" smtClean="0">
                <a:solidFill>
                  <a:schemeClr val="bg2">
                    <a:lumMod val="50000"/>
                  </a:schemeClr>
                </a:solidFill>
                <a:ea typeface="標楷體" pitchFamily="65" charset="-120"/>
              </a:rPr>
              <a:t>Objective</a:t>
            </a:r>
            <a:endParaRPr lang="en-US" altLang="zh-TW" b="1" dirty="0">
              <a:solidFill>
                <a:schemeClr val="bg2">
                  <a:lumMod val="50000"/>
                </a:schemeClr>
              </a:solidFill>
              <a:ea typeface="標楷體" pitchFamily="65" charset="-120"/>
            </a:endParaRPr>
          </a:p>
          <a:p>
            <a:pPr algn="just">
              <a:spcAft>
                <a:spcPts val="1200"/>
              </a:spcAft>
            </a:pPr>
            <a:r>
              <a:rPr lang="en-US" altLang="zh-HK" sz="2400" dirty="0">
                <a:solidFill>
                  <a:schemeClr val="bg2">
                    <a:lumMod val="50000"/>
                  </a:schemeClr>
                </a:solidFill>
              </a:rPr>
              <a:t>“To establish and support processes, schemes and experiments that attract, inspire and nurture social entrepreneurship to introduce and develop innovations that create social impact and build social capital to support poverty relief in Hong Kong”</a:t>
            </a:r>
          </a:p>
          <a:p>
            <a:pPr algn="just">
              <a:spcAft>
                <a:spcPts val="1200"/>
              </a:spcAft>
            </a:pPr>
            <a:r>
              <a:rPr lang="zh-TW" altLang="en-US" sz="2400" b="1" dirty="0">
                <a:solidFill>
                  <a:schemeClr val="bg2">
                    <a:lumMod val="50000"/>
                  </a:schemeClr>
                </a:solidFill>
                <a:latin typeface="標楷體" pitchFamily="65" charset="-120"/>
                <a:ea typeface="標楷體" pitchFamily="65" charset="-120"/>
              </a:rPr>
              <a:t>“設立和協助能吸引、啟發和培育社會創業精神的程序、計劃和試驗項目，以實施和推動創新，在香港促成社會效益，建立社會資本，以推動扶貧工作”</a:t>
            </a:r>
            <a:endParaRPr lang="en-US" altLang="zh-TW" sz="2400" b="1" dirty="0">
              <a:solidFill>
                <a:schemeClr val="bg2">
                  <a:lumMod val="50000"/>
                </a:schemeClr>
              </a:solidFill>
              <a:latin typeface="標楷體" pitchFamily="65" charset="-120"/>
              <a:ea typeface="標楷體" pitchFamily="65" charset="-120"/>
            </a:endParaRPr>
          </a:p>
        </p:txBody>
      </p:sp>
      <p:sp>
        <p:nvSpPr>
          <p:cNvPr id="3" name="Text Box 9"/>
          <p:cNvSpPr txBox="1">
            <a:spLocks noChangeArrowheads="1"/>
          </p:cNvSpPr>
          <p:nvPr/>
        </p:nvSpPr>
        <p:spPr bwMode="auto">
          <a:xfrm>
            <a:off x="3048000" y="152400"/>
            <a:ext cx="5924550" cy="1421928"/>
          </a:xfrm>
          <a:prstGeom prst="rect">
            <a:avLst/>
          </a:prstGeom>
          <a:noFill/>
          <a:ln w="9525">
            <a:noFill/>
            <a:miter lim="800000"/>
            <a:headEnd/>
            <a:tailEnd/>
          </a:ln>
        </p:spPr>
        <p:txBody>
          <a:bodyPr wrap="square">
            <a:spAutoFit/>
          </a:bodyPr>
          <a:lstStyle/>
          <a:p>
            <a:pPr>
              <a:lnSpc>
                <a:spcPct val="80000"/>
              </a:lnSpc>
              <a:defRPr/>
            </a:pPr>
            <a:r>
              <a:rPr lang="en-US" altLang="zh-TW" sz="3600" b="1" dirty="0">
                <a:effectLst>
                  <a:outerShdw blurRad="38100" dist="38100" dir="2700000" algn="tl">
                    <a:srgbClr val="000000">
                      <a:alpha val="43137"/>
                    </a:srgbClr>
                  </a:outerShdw>
                </a:effectLst>
                <a:latin typeface="+mj-lt"/>
                <a:ea typeface="標楷體" pitchFamily="65" charset="-120"/>
              </a:rPr>
              <a:t>Social Innovation and Entrepreneurship Development Fund</a:t>
            </a:r>
          </a:p>
        </p:txBody>
      </p:sp>
      <p:sp>
        <p:nvSpPr>
          <p:cNvPr id="4" name="Text Box 9"/>
          <p:cNvSpPr txBox="1">
            <a:spLocks noChangeArrowheads="1"/>
          </p:cNvSpPr>
          <p:nvPr/>
        </p:nvSpPr>
        <p:spPr bwMode="auto">
          <a:xfrm>
            <a:off x="609600" y="1591707"/>
            <a:ext cx="8045450"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4000"/>
              </a:lnSpc>
              <a:spcAft>
                <a:spcPts val="1800"/>
              </a:spcAft>
              <a:defRPr/>
            </a:pPr>
            <a:r>
              <a:rPr lang="en-US" altLang="zh-TW" sz="2400" dirty="0" smtClean="0">
                <a:solidFill>
                  <a:schemeClr val="bg2">
                    <a:lumMod val="50000"/>
                  </a:schemeClr>
                </a:solidFill>
                <a:latin typeface="+mn-lt"/>
                <a:ea typeface="標楷體" pitchFamily="65" charset="-120"/>
              </a:rPr>
              <a:t>Being set up with an allocation of $500 million from the Lotteries Fund</a:t>
            </a:r>
            <a:endParaRPr lang="en-US" altLang="zh-TW" sz="2400" dirty="0">
              <a:solidFill>
                <a:schemeClr val="bg2">
                  <a:lumMod val="50000"/>
                </a:schemeClr>
              </a:solidFill>
              <a:latin typeface="+mn-lt"/>
              <a:ea typeface="標楷體" pitchFamily="65" charset="-120"/>
            </a:endParaRPr>
          </a:p>
        </p:txBody>
      </p:sp>
    </p:spTree>
    <p:extLst>
      <p:ext uri="{BB962C8B-B14F-4D97-AF65-F5344CB8AC3E}">
        <p14:creationId xmlns:p14="http://schemas.microsoft.com/office/powerpoint/2010/main" val="333519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585</Words>
  <Application>Microsoft Office PowerPoint</Application>
  <PresentationFormat>On-screen Show (4:3)</PresentationFormat>
  <Paragraphs>111</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Chart</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SALKELD</dc:creator>
  <cp:lastModifiedBy>Arether LOW</cp:lastModifiedBy>
  <cp:revision>10</cp:revision>
  <dcterms:created xsi:type="dcterms:W3CDTF">2013-12-02T08:56:58Z</dcterms:created>
  <dcterms:modified xsi:type="dcterms:W3CDTF">2013-12-03T02:33:54Z</dcterms:modified>
</cp:coreProperties>
</file>