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50" r:id="rId3"/>
    <p:sldId id="353" r:id="rId4"/>
    <p:sldId id="349" r:id="rId5"/>
    <p:sldId id="272" r:id="rId6"/>
    <p:sldId id="284" r:id="rId7"/>
    <p:sldId id="258" r:id="rId8"/>
    <p:sldId id="265" r:id="rId9"/>
    <p:sldId id="274" r:id="rId10"/>
    <p:sldId id="259" r:id="rId11"/>
    <p:sldId id="333" r:id="rId12"/>
    <p:sldId id="334" r:id="rId13"/>
    <p:sldId id="325" r:id="rId14"/>
    <p:sldId id="357" r:id="rId15"/>
    <p:sldId id="331" r:id="rId16"/>
    <p:sldId id="335" r:id="rId17"/>
    <p:sldId id="338" r:id="rId18"/>
    <p:sldId id="304" r:id="rId19"/>
    <p:sldId id="305" r:id="rId20"/>
    <p:sldId id="337" r:id="rId21"/>
    <p:sldId id="347" r:id="rId22"/>
    <p:sldId id="346" r:id="rId23"/>
    <p:sldId id="271" r:id="rId24"/>
    <p:sldId id="278" r:id="rId25"/>
    <p:sldId id="341" r:id="rId26"/>
    <p:sldId id="348" r:id="rId27"/>
    <p:sldId id="332" r:id="rId28"/>
    <p:sldId id="279" r:id="rId29"/>
    <p:sldId id="354" r:id="rId30"/>
    <p:sldId id="352" r:id="rId31"/>
    <p:sldId id="356" r:id="rId32"/>
    <p:sldId id="324" r:id="rId33"/>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Arial" charset="0"/>
      </a:defRPr>
    </a:lvl1pPr>
    <a:lvl2pPr marL="457200" algn="l" rtl="0" fontAlgn="base">
      <a:spcBef>
        <a:spcPct val="0"/>
      </a:spcBef>
      <a:spcAft>
        <a:spcPct val="0"/>
      </a:spcAft>
      <a:defRPr kumimoji="1" kern="1200">
        <a:solidFill>
          <a:schemeClr val="tx1"/>
        </a:solidFill>
        <a:latin typeface="Arial" charset="0"/>
        <a:ea typeface="新細明體" charset="-120"/>
        <a:cs typeface="Arial" charset="0"/>
      </a:defRPr>
    </a:lvl2pPr>
    <a:lvl3pPr marL="914400" algn="l" rtl="0" fontAlgn="base">
      <a:spcBef>
        <a:spcPct val="0"/>
      </a:spcBef>
      <a:spcAft>
        <a:spcPct val="0"/>
      </a:spcAft>
      <a:defRPr kumimoji="1" kern="1200">
        <a:solidFill>
          <a:schemeClr val="tx1"/>
        </a:solidFill>
        <a:latin typeface="Arial" charset="0"/>
        <a:ea typeface="新細明體" charset="-120"/>
        <a:cs typeface="Arial" charset="0"/>
      </a:defRPr>
    </a:lvl3pPr>
    <a:lvl4pPr marL="1371600" algn="l" rtl="0" fontAlgn="base">
      <a:spcBef>
        <a:spcPct val="0"/>
      </a:spcBef>
      <a:spcAft>
        <a:spcPct val="0"/>
      </a:spcAft>
      <a:defRPr kumimoji="1" kern="1200">
        <a:solidFill>
          <a:schemeClr val="tx1"/>
        </a:solidFill>
        <a:latin typeface="Arial" charset="0"/>
        <a:ea typeface="新細明體" charset="-120"/>
        <a:cs typeface="Arial" charset="0"/>
      </a:defRPr>
    </a:lvl4pPr>
    <a:lvl5pPr marL="1828800" algn="l" rtl="0" fontAlgn="base">
      <a:spcBef>
        <a:spcPct val="0"/>
      </a:spcBef>
      <a:spcAft>
        <a:spcPct val="0"/>
      </a:spcAft>
      <a:defRPr kumimoji="1" kern="1200">
        <a:solidFill>
          <a:schemeClr val="tx1"/>
        </a:solidFill>
        <a:latin typeface="Arial" charset="0"/>
        <a:ea typeface="新細明體" charset="-120"/>
        <a:cs typeface="Arial" charset="0"/>
      </a:defRPr>
    </a:lvl5pPr>
    <a:lvl6pPr marL="2286000" algn="l" defTabSz="914400" rtl="0" eaLnBrk="1" latinLnBrk="0" hangingPunct="1">
      <a:defRPr kumimoji="1" kern="1200">
        <a:solidFill>
          <a:schemeClr val="tx1"/>
        </a:solidFill>
        <a:latin typeface="Arial" charset="0"/>
        <a:ea typeface="新細明體" charset="-120"/>
        <a:cs typeface="Arial" charset="0"/>
      </a:defRPr>
    </a:lvl6pPr>
    <a:lvl7pPr marL="2743200" algn="l" defTabSz="914400" rtl="0" eaLnBrk="1" latinLnBrk="0" hangingPunct="1">
      <a:defRPr kumimoji="1" kern="1200">
        <a:solidFill>
          <a:schemeClr val="tx1"/>
        </a:solidFill>
        <a:latin typeface="Arial" charset="0"/>
        <a:ea typeface="新細明體" charset="-120"/>
        <a:cs typeface="Arial" charset="0"/>
      </a:defRPr>
    </a:lvl7pPr>
    <a:lvl8pPr marL="3200400" algn="l" defTabSz="914400" rtl="0" eaLnBrk="1" latinLnBrk="0" hangingPunct="1">
      <a:defRPr kumimoji="1" kern="1200">
        <a:solidFill>
          <a:schemeClr val="tx1"/>
        </a:solidFill>
        <a:latin typeface="Arial" charset="0"/>
        <a:ea typeface="新細明體" charset="-120"/>
        <a:cs typeface="Arial" charset="0"/>
      </a:defRPr>
    </a:lvl8pPr>
    <a:lvl9pPr marL="3657600" algn="l" defTabSz="914400" rtl="0" eaLnBrk="1" latinLnBrk="0" hangingPunct="1">
      <a:defRPr kumimoji="1" kern="1200">
        <a:solidFill>
          <a:schemeClr val="tx1"/>
        </a:solidFill>
        <a:latin typeface="Arial" charset="0"/>
        <a:ea typeface="新細明體" charset="-12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D517"/>
    <a:srgbClr val="FFCCCC"/>
    <a:srgbClr val="CC0000"/>
    <a:srgbClr val="C0C0C0"/>
    <a:srgbClr val="FF6600"/>
    <a:srgbClr val="336699"/>
    <a:srgbClr val="FF0066"/>
    <a:srgbClr val="2FABFF"/>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409" autoAdjust="0"/>
  </p:normalViewPr>
  <p:slideViewPr>
    <p:cSldViewPr>
      <p:cViewPr>
        <p:scale>
          <a:sx n="90" d="100"/>
          <a:sy n="90" d="100"/>
        </p:scale>
        <p:origin x="-188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338"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7630" tIns="48815" rIns="97630" bIns="48815" numCol="1" anchor="t" anchorCtr="0" compatLnSpc="1">
            <a:prstTxWarp prst="textNoShape">
              <a:avLst/>
            </a:prstTxWarp>
          </a:bodyPr>
          <a:lstStyle>
            <a:lvl1pPr defTabSz="976313">
              <a:defRPr sz="1300">
                <a:latin typeface="Arial" pitchFamily="34" charset="0"/>
                <a:ea typeface="新細明體" pitchFamily="18" charset="-120"/>
                <a:cs typeface="+mn-cs"/>
              </a:defRPr>
            </a:lvl1pPr>
          </a:lstStyle>
          <a:p>
            <a:pPr>
              <a:defRPr/>
            </a:pPr>
            <a:endParaRPr lang="en-US" altLang="zh-TW"/>
          </a:p>
        </p:txBody>
      </p:sp>
      <p:sp>
        <p:nvSpPr>
          <p:cNvPr id="614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p:spPr>
        <p:txBody>
          <a:bodyPr vert="horz" wrap="square" lIns="97630" tIns="48815" rIns="97630" bIns="48815" numCol="1" anchor="t" anchorCtr="0" compatLnSpc="1">
            <a:prstTxWarp prst="textNoShape">
              <a:avLst/>
            </a:prstTxWarp>
          </a:bodyPr>
          <a:lstStyle>
            <a:lvl1pPr algn="r" defTabSz="976313">
              <a:defRPr sz="1300">
                <a:latin typeface="Arial" pitchFamily="34" charset="0"/>
                <a:ea typeface="新細明體" pitchFamily="18" charset="-120"/>
                <a:cs typeface="+mn-cs"/>
              </a:defRPr>
            </a:lvl1pPr>
          </a:lstStyle>
          <a:p>
            <a:pPr>
              <a:defRPr/>
            </a:pPr>
            <a:endParaRPr lang="en-US" altLang="zh-TW"/>
          </a:p>
        </p:txBody>
      </p:sp>
      <p:sp>
        <p:nvSpPr>
          <p:cNvPr id="614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p:spPr>
        <p:txBody>
          <a:bodyPr vert="horz" wrap="square" lIns="97630" tIns="48815" rIns="97630" bIns="48815" numCol="1" anchor="b" anchorCtr="0" compatLnSpc="1">
            <a:prstTxWarp prst="textNoShape">
              <a:avLst/>
            </a:prstTxWarp>
          </a:bodyPr>
          <a:lstStyle>
            <a:lvl1pPr defTabSz="976313">
              <a:defRPr sz="1300">
                <a:latin typeface="Arial" pitchFamily="34" charset="0"/>
                <a:ea typeface="新細明體" pitchFamily="18" charset="-120"/>
                <a:cs typeface="+mn-cs"/>
              </a:defRPr>
            </a:lvl1pPr>
          </a:lstStyle>
          <a:p>
            <a:pPr>
              <a:defRPr/>
            </a:pPr>
            <a:endParaRPr lang="en-US" altLang="zh-TW"/>
          </a:p>
        </p:txBody>
      </p:sp>
      <p:sp>
        <p:nvSpPr>
          <p:cNvPr id="614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p:spPr>
        <p:txBody>
          <a:bodyPr vert="horz" wrap="square" lIns="97630" tIns="48815" rIns="97630" bIns="48815" numCol="1" anchor="b" anchorCtr="0" compatLnSpc="1">
            <a:prstTxWarp prst="textNoShape">
              <a:avLst/>
            </a:prstTxWarp>
          </a:bodyPr>
          <a:lstStyle>
            <a:lvl1pPr algn="r" defTabSz="976313">
              <a:defRPr sz="1300">
                <a:latin typeface="Arial" pitchFamily="34" charset="0"/>
                <a:ea typeface="新細明體" pitchFamily="18" charset="-120"/>
                <a:cs typeface="+mn-cs"/>
              </a:defRPr>
            </a:lvl1pPr>
          </a:lstStyle>
          <a:p>
            <a:pPr>
              <a:defRPr/>
            </a:pPr>
            <a:fld id="{773084C2-4322-47F0-9FF4-95028C9A4FAE}" type="slidenum">
              <a:rPr lang="en-US" altLang="zh-TW"/>
              <a:pPr>
                <a:defRPr/>
              </a:pPr>
              <a:t>‹#›</a:t>
            </a:fld>
            <a:endParaRPr lang="en-US" altLang="zh-TW"/>
          </a:p>
        </p:txBody>
      </p:sp>
    </p:spTree>
    <p:extLst>
      <p:ext uri="{BB962C8B-B14F-4D97-AF65-F5344CB8AC3E}">
        <p14:creationId xmlns:p14="http://schemas.microsoft.com/office/powerpoint/2010/main" xmlns="" val="424015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7630" tIns="48815" rIns="97630" bIns="48815" numCol="1" anchor="t" anchorCtr="0" compatLnSpc="1">
            <a:prstTxWarp prst="textNoShape">
              <a:avLst/>
            </a:prstTxWarp>
          </a:bodyPr>
          <a:lstStyle>
            <a:lvl1pPr defTabSz="976313">
              <a:defRPr sz="1300">
                <a:latin typeface="Arial" pitchFamily="34" charset="0"/>
                <a:ea typeface="新細明體" pitchFamily="18" charset="-120"/>
                <a:cs typeface="+mn-cs"/>
              </a:defRPr>
            </a:lvl1pPr>
          </a:lstStyle>
          <a:p>
            <a:pPr>
              <a:defRPr/>
            </a:pPr>
            <a:endParaRPr lang="en-US" altLang="zh-TW"/>
          </a:p>
        </p:txBody>
      </p:sp>
      <p:sp>
        <p:nvSpPr>
          <p:cNvPr id="46083" name="Rectangle 3"/>
          <p:cNvSpPr>
            <a:spLocks noGrp="1" noChangeArrowheads="1"/>
          </p:cNvSpPr>
          <p:nvPr>
            <p:ph type="dt" idx="1"/>
          </p:nvPr>
        </p:nvSpPr>
        <p:spPr bwMode="auto">
          <a:xfrm>
            <a:off x="4021138" y="0"/>
            <a:ext cx="3076575" cy="512763"/>
          </a:xfrm>
          <a:prstGeom prst="rect">
            <a:avLst/>
          </a:prstGeom>
          <a:noFill/>
          <a:ln w="9525">
            <a:noFill/>
            <a:miter lim="800000"/>
            <a:headEnd/>
            <a:tailEnd/>
          </a:ln>
        </p:spPr>
        <p:txBody>
          <a:bodyPr vert="horz" wrap="square" lIns="97630" tIns="48815" rIns="97630" bIns="48815" numCol="1" anchor="t" anchorCtr="0" compatLnSpc="1">
            <a:prstTxWarp prst="textNoShape">
              <a:avLst/>
            </a:prstTxWarp>
          </a:bodyPr>
          <a:lstStyle>
            <a:lvl1pPr algn="r" defTabSz="976313">
              <a:defRPr sz="1300">
                <a:latin typeface="Arial" pitchFamily="34" charset="0"/>
                <a:ea typeface="新細明體" pitchFamily="18" charset="-120"/>
                <a:cs typeface="+mn-cs"/>
              </a:defRPr>
            </a:lvl1pPr>
          </a:lstStyle>
          <a:p>
            <a:pPr>
              <a:defRPr/>
            </a:pPr>
            <a:endParaRPr lang="en-US" altLang="zh-TW"/>
          </a:p>
        </p:txBody>
      </p:sp>
      <p:sp>
        <p:nvSpPr>
          <p:cNvPr id="3482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711200" y="4862513"/>
            <a:ext cx="5676900" cy="4603750"/>
          </a:xfrm>
          <a:prstGeom prst="rect">
            <a:avLst/>
          </a:prstGeom>
          <a:noFill/>
          <a:ln w="9525">
            <a:noFill/>
            <a:miter lim="800000"/>
            <a:headEnd/>
            <a:tailEnd/>
          </a:ln>
        </p:spPr>
        <p:txBody>
          <a:bodyPr vert="horz" wrap="square" lIns="97630" tIns="48815" rIns="97630" bIns="4881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608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p:spPr>
        <p:txBody>
          <a:bodyPr vert="horz" wrap="square" lIns="97630" tIns="48815" rIns="97630" bIns="48815" numCol="1" anchor="b" anchorCtr="0" compatLnSpc="1">
            <a:prstTxWarp prst="textNoShape">
              <a:avLst/>
            </a:prstTxWarp>
          </a:bodyPr>
          <a:lstStyle>
            <a:lvl1pPr defTabSz="976313">
              <a:defRPr sz="1300">
                <a:latin typeface="Arial" pitchFamily="34" charset="0"/>
                <a:ea typeface="新細明體" pitchFamily="18" charset="-120"/>
                <a:cs typeface="+mn-cs"/>
              </a:defRPr>
            </a:lvl1pPr>
          </a:lstStyle>
          <a:p>
            <a:pPr>
              <a:defRPr/>
            </a:pPr>
            <a:endParaRPr lang="en-US" altLang="zh-TW"/>
          </a:p>
        </p:txBody>
      </p:sp>
      <p:sp>
        <p:nvSpPr>
          <p:cNvPr id="4608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7630" tIns="48815" rIns="97630" bIns="48815" numCol="1" anchor="b" anchorCtr="0" compatLnSpc="1">
            <a:prstTxWarp prst="textNoShape">
              <a:avLst/>
            </a:prstTxWarp>
          </a:bodyPr>
          <a:lstStyle>
            <a:lvl1pPr algn="r" defTabSz="976313">
              <a:defRPr sz="1300">
                <a:latin typeface="Arial" pitchFamily="34" charset="0"/>
                <a:ea typeface="新細明體" pitchFamily="18" charset="-120"/>
                <a:cs typeface="+mn-cs"/>
              </a:defRPr>
            </a:lvl1pPr>
          </a:lstStyle>
          <a:p>
            <a:pPr>
              <a:defRPr/>
            </a:pPr>
            <a:fld id="{5096EC3D-EF9B-4F1D-AC33-7A56613331E2}" type="slidenum">
              <a:rPr lang="en-US" altLang="zh-TW"/>
              <a:pPr>
                <a:defRPr/>
              </a:pPr>
              <a:t>‹#›</a:t>
            </a:fld>
            <a:endParaRPr lang="en-US" altLang="zh-TW"/>
          </a:p>
        </p:txBody>
      </p:sp>
    </p:spTree>
    <p:extLst>
      <p:ext uri="{BB962C8B-B14F-4D97-AF65-F5344CB8AC3E}">
        <p14:creationId xmlns:p14="http://schemas.microsoft.com/office/powerpoint/2010/main" xmlns="" val="8943157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992188" y="768350"/>
            <a:ext cx="5114925" cy="3836988"/>
          </a:xfrm>
          <a:ln/>
        </p:spPr>
      </p:sp>
      <p:sp>
        <p:nvSpPr>
          <p:cNvPr id="57346" name="Rectangle 3"/>
          <p:cNvSpPr>
            <a:spLocks noGrp="1" noChangeArrowheads="1"/>
          </p:cNvSpPr>
          <p:nvPr>
            <p:ph type="body" idx="1"/>
          </p:nvPr>
        </p:nvSpPr>
        <p:spPr>
          <a:noFill/>
          <a:ln/>
        </p:spPr>
        <p:txBody>
          <a:bodyPr/>
          <a:lstStyle/>
          <a:p>
            <a:r>
              <a:rPr lang="en-US" altLang="zh-TW" smtClean="0">
                <a:latin typeface="Arial" charset="0"/>
                <a:ea typeface="新細明體" charset="-120"/>
              </a:rPr>
              <a:t>About Ipsos: </a:t>
            </a:r>
          </a:p>
          <a:p>
            <a:r>
              <a:rPr lang="en-US" altLang="zh-TW" smtClean="0">
                <a:latin typeface="Arial" charset="0"/>
                <a:ea typeface="新細明體" charset="-120"/>
              </a:rPr>
              <a:t>Base: 6,000 respondents via telephone interview on HK population aged 12-64</a:t>
            </a:r>
            <a:endParaRPr lang="zh-TW" altLang="en-US" smtClean="0">
              <a:latin typeface="Arial" charset="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92188" y="768350"/>
            <a:ext cx="5114925" cy="3836988"/>
          </a:xfrm>
          <a:ln/>
        </p:spPr>
      </p:sp>
      <p:sp>
        <p:nvSpPr>
          <p:cNvPr id="23554" name="Rectangle 3"/>
          <p:cNvSpPr>
            <a:spLocks noGrp="1" noChangeArrowheads="1"/>
          </p:cNvSpPr>
          <p:nvPr>
            <p:ph type="body" idx="1"/>
          </p:nvPr>
        </p:nvSpPr>
        <p:spPr>
          <a:noFill/>
          <a:ln/>
        </p:spPr>
        <p:txBody>
          <a:bodyPr/>
          <a:lstStyle/>
          <a:p>
            <a:r>
              <a:rPr lang="en-US" altLang="zh-TW" smtClean="0">
                <a:latin typeface="Arial" charset="0"/>
                <a:ea typeface="新細明體" charset="-120"/>
              </a:rPr>
              <a:t>22 Jun – 21 Jul		Monthly Pageview: 180,000  /	Weekly pageview: 50,000    /	Monthly Unique Visitor: 123,000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992188" y="768350"/>
            <a:ext cx="5114925" cy="3836988"/>
          </a:xfrm>
          <a:ln/>
        </p:spPr>
      </p:sp>
      <p:sp>
        <p:nvSpPr>
          <p:cNvPr id="29698" name="Rectangle 3"/>
          <p:cNvSpPr>
            <a:spLocks noGrp="1" noChangeArrowheads="1"/>
          </p:cNvSpPr>
          <p:nvPr>
            <p:ph type="body" idx="1"/>
          </p:nvPr>
        </p:nvSpPr>
        <p:spPr>
          <a:noFill/>
          <a:ln/>
        </p:spPr>
        <p:txBody>
          <a:bodyPr/>
          <a:lstStyle/>
          <a:p>
            <a:r>
              <a:rPr lang="en-US" altLang="zh-TW" smtClean="0">
                <a:latin typeface="Arial" charset="0"/>
                <a:ea typeface="新細明體" charset="-120"/>
              </a:rPr>
              <a:t>Daily Video views: 130,000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992188" y="768350"/>
            <a:ext cx="5114925" cy="3836988"/>
          </a:xfrm>
          <a:ln/>
        </p:spPr>
      </p:sp>
      <p:sp>
        <p:nvSpPr>
          <p:cNvPr id="27650" name="Rectangle 3"/>
          <p:cNvSpPr>
            <a:spLocks noGrp="1" noChangeArrowheads="1"/>
          </p:cNvSpPr>
          <p:nvPr>
            <p:ph type="body" idx="1"/>
          </p:nvPr>
        </p:nvSpPr>
        <p:spPr>
          <a:noFill/>
          <a:ln/>
        </p:spPr>
        <p:txBody>
          <a:bodyPr/>
          <a:lstStyle/>
          <a:p>
            <a:r>
              <a:rPr lang="en-US" altLang="zh-TW" smtClean="0">
                <a:latin typeface="Arial" charset="0"/>
                <a:ea typeface="新細明體" charset="-120"/>
              </a:rPr>
              <a:t>Oddbods: launched on Feb 2012   / Pageview: 116,000+</a:t>
            </a:r>
          </a:p>
          <a:p>
            <a:r>
              <a:rPr lang="en-US" altLang="zh-TW" smtClean="0">
                <a:latin typeface="Arial" charset="0"/>
                <a:ea typeface="新細明體" charset="-120"/>
              </a:rPr>
              <a:t>NesCafe no. of plays/visit: 57,000   Pageview: 64,000   UV: 40,000</a:t>
            </a:r>
          </a:p>
          <a:p>
            <a:r>
              <a:rPr lang="en-US" altLang="zh-TW" smtClean="0">
                <a:latin typeface="Arial" charset="0"/>
                <a:ea typeface="新細明體" charset="-120"/>
              </a:rPr>
              <a:t>Total: Overall 27 games developed since launch on Dec 2012, HK around 20 games</a:t>
            </a:r>
          </a:p>
          <a:p>
            <a:r>
              <a:rPr lang="en-US" altLang="zh-TW" smtClean="0">
                <a:latin typeface="Arial" charset="0"/>
                <a:ea typeface="新細明體" charset="-120"/>
              </a:rPr>
              <a:t>Best Game: </a:t>
            </a:r>
            <a:r>
              <a:rPr lang="zh-TW" altLang="en-US" smtClean="0">
                <a:latin typeface="Arial" charset="0"/>
                <a:ea typeface="新細明體" charset="-120"/>
              </a:rPr>
              <a:t>娛樂風雲人物  </a:t>
            </a:r>
            <a:r>
              <a:rPr lang="en-US" altLang="zh-TW" smtClean="0">
                <a:latin typeface="Arial" charset="0"/>
                <a:ea typeface="新細明體" charset="-120"/>
              </a:rPr>
              <a:t>(No. of plays: 260,000)</a:t>
            </a:r>
            <a:endParaRPr lang="zh-TW" altLang="en-US" smtClean="0">
              <a:latin typeface="Arial" charset="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992188" y="768350"/>
            <a:ext cx="5114925" cy="3836988"/>
          </a:xfrm>
          <a:ln/>
        </p:spPr>
      </p:sp>
      <p:sp>
        <p:nvSpPr>
          <p:cNvPr id="25602" name="Rectangle 3"/>
          <p:cNvSpPr>
            <a:spLocks noGrp="1" noChangeArrowheads="1"/>
          </p:cNvSpPr>
          <p:nvPr>
            <p:ph type="body" idx="1"/>
          </p:nvPr>
        </p:nvSpPr>
        <p:spPr>
          <a:noFill/>
          <a:ln/>
        </p:spPr>
        <p:txBody>
          <a:bodyPr/>
          <a:lstStyle/>
          <a:p>
            <a:r>
              <a:rPr lang="en-US" altLang="zh-TW" smtClean="0">
                <a:latin typeface="Arial" charset="0"/>
                <a:ea typeface="新細明體" charset="-120"/>
              </a:rPr>
              <a:t>Local developed Location Based Service Game: Life is Crime, Liar’s Inn, Barcode Footballer (owned by nxTomo)</a:t>
            </a:r>
            <a:endParaRPr lang="zh-TW" altLang="en-US" smtClean="0">
              <a:latin typeface="Arial" charset="0"/>
              <a:ea typeface="新細明體" charset="-120"/>
            </a:endParaRPr>
          </a:p>
          <a:p>
            <a:r>
              <a:rPr lang="en-US" altLang="zh-TW" smtClean="0">
                <a:latin typeface="Arial" charset="0"/>
                <a:ea typeface="新細明體" charset="-120"/>
              </a:rPr>
              <a:t>Life is Crime download: HK iOS - 70,000  /  HK Android - 150,000</a:t>
            </a:r>
          </a:p>
          <a:p>
            <a:r>
              <a:rPr lang="zh-TW" altLang="en-US" smtClean="0">
                <a:latin typeface="Arial" charset="0"/>
                <a:ea typeface="新細明體" charset="-120"/>
              </a:rPr>
              <a:t>大話王</a:t>
            </a:r>
            <a:r>
              <a:rPr lang="en-US" altLang="zh-TW" smtClean="0">
                <a:latin typeface="Arial" charset="0"/>
                <a:ea typeface="新細明體" charset="-120"/>
              </a:rPr>
              <a:t>: iTunes App Store: 5th on Top-Free-App / 3rd on Top-Free-Games category  / Google Play: Top 20 on Google Play Store / </a:t>
            </a:r>
          </a:p>
          <a:p>
            <a:r>
              <a:rPr lang="en-US" altLang="zh-TW" smtClean="0">
                <a:latin typeface="Arial" charset="0"/>
                <a:ea typeface="新細明體" charset="-120"/>
              </a:rPr>
              <a:t>Android download: 5k-10k</a:t>
            </a:r>
          </a:p>
          <a:p>
            <a:r>
              <a:rPr lang="en-US" altLang="zh-TW" smtClean="0">
                <a:latin typeface="Arial" charset="0"/>
                <a:ea typeface="新細明體" charset="-120"/>
              </a:rPr>
              <a:t>Barcode Footballer: In development, target to release on Aug/Sep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992188" y="768350"/>
            <a:ext cx="5114925" cy="3836988"/>
          </a:xfrm>
          <a:ln/>
        </p:spPr>
      </p:sp>
      <p:sp>
        <p:nvSpPr>
          <p:cNvPr id="41986" name="Rectangle 3"/>
          <p:cNvSpPr>
            <a:spLocks noGrp="1" noChangeArrowheads="1"/>
          </p:cNvSpPr>
          <p:nvPr>
            <p:ph type="body" idx="1"/>
          </p:nvPr>
        </p:nvSpPr>
        <p:spPr>
          <a:noFill/>
          <a:ln/>
        </p:spPr>
        <p:txBody>
          <a:bodyPr/>
          <a:lstStyle/>
          <a:p>
            <a:r>
              <a:rPr lang="en-US" altLang="zh-TW" smtClean="0">
                <a:latin typeface="Arial" charset="0"/>
                <a:ea typeface="新細明體" charset="-120"/>
              </a:rPr>
              <a:t>About Ipsos: </a:t>
            </a:r>
          </a:p>
          <a:p>
            <a:r>
              <a:rPr lang="en-US" altLang="zh-TW" smtClean="0">
                <a:latin typeface="Arial" charset="0"/>
                <a:ea typeface="新細明體" charset="-120"/>
              </a:rPr>
              <a:t>Base: 6,000 respondents via telephone interview on HK population aged 12-64</a:t>
            </a:r>
            <a:endParaRPr lang="zh-TW" altLang="en-US" smtClean="0">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xfrm>
            <a:off x="992188" y="768350"/>
            <a:ext cx="5114925" cy="3836988"/>
          </a:xfrm>
          <a:ln/>
        </p:spPr>
      </p:sp>
      <p:sp>
        <p:nvSpPr>
          <p:cNvPr id="45058" name="Rectangle 3"/>
          <p:cNvSpPr>
            <a:spLocks noGrp="1" noChangeArrowheads="1"/>
          </p:cNvSpPr>
          <p:nvPr>
            <p:ph type="body" idx="1"/>
          </p:nvPr>
        </p:nvSpPr>
        <p:spPr>
          <a:noFill/>
          <a:ln/>
        </p:spPr>
        <p:txBody>
          <a:bodyPr/>
          <a:lstStyle/>
          <a:p>
            <a:r>
              <a:rPr lang="en-US" altLang="zh-TW" smtClean="0">
                <a:latin typeface="Arial" charset="0"/>
                <a:ea typeface="新細明體" charset="-120"/>
              </a:rPr>
              <a:t>About Ipsos: </a:t>
            </a:r>
          </a:p>
          <a:p>
            <a:r>
              <a:rPr lang="en-US" altLang="zh-TW" smtClean="0">
                <a:latin typeface="Arial" charset="0"/>
                <a:ea typeface="新細明體" charset="-120"/>
              </a:rPr>
              <a:t>Base: 6,000 respondents via telephone interview on HK population aged 12-64</a:t>
            </a:r>
            <a:endParaRPr lang="zh-TW" altLang="en-US" smtClean="0">
              <a:latin typeface="Arial" charset="0"/>
              <a:ea typeface="新細明體" charset="-120"/>
            </a:endParaRPr>
          </a:p>
          <a:p>
            <a:endParaRPr lang="zh-TW" altLang="en-US"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992188" y="768350"/>
            <a:ext cx="5114925" cy="3836988"/>
          </a:xfrm>
          <a:ln/>
        </p:spPr>
      </p:sp>
      <p:sp>
        <p:nvSpPr>
          <p:cNvPr id="47106" name="Rectangle 3"/>
          <p:cNvSpPr>
            <a:spLocks noGrp="1" noChangeArrowheads="1"/>
          </p:cNvSpPr>
          <p:nvPr>
            <p:ph type="body" idx="1"/>
          </p:nvPr>
        </p:nvSpPr>
        <p:spPr>
          <a:noFill/>
          <a:ln/>
        </p:spPr>
        <p:txBody>
          <a:bodyPr/>
          <a:lstStyle/>
          <a:p>
            <a:r>
              <a:rPr lang="en-US" altLang="zh-TW" smtClean="0">
                <a:latin typeface="Arial" charset="0"/>
                <a:ea typeface="新細明體" charset="-120"/>
              </a:rPr>
              <a:t>- Due to launch of NextGen App, Jun’s figures could not be generated</a:t>
            </a:r>
          </a:p>
          <a:p>
            <a:r>
              <a:rPr lang="en-US" altLang="zh-TW" smtClean="0">
                <a:latin typeface="Arial" charset="0"/>
                <a:ea typeface="新細明體" charset="-120"/>
              </a:rPr>
              <a:t>- Download figures from iTunes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992188" y="768350"/>
            <a:ext cx="5114925" cy="3836988"/>
          </a:xfrm>
          <a:ln/>
        </p:spPr>
      </p:sp>
      <p:sp>
        <p:nvSpPr>
          <p:cNvPr id="49154" name="Rectangle 3"/>
          <p:cNvSpPr>
            <a:spLocks noGrp="1" noChangeArrowheads="1"/>
          </p:cNvSpPr>
          <p:nvPr>
            <p:ph type="body" idx="1"/>
          </p:nvPr>
        </p:nvSpPr>
        <p:spPr>
          <a:noFill/>
          <a:ln/>
        </p:spPr>
        <p:txBody>
          <a:bodyPr/>
          <a:lstStyle/>
          <a:p>
            <a:pPr>
              <a:buFontTx/>
              <a:buChar char="-"/>
            </a:pPr>
            <a:r>
              <a:rPr lang="en-US" altLang="zh-TW" smtClean="0">
                <a:latin typeface="Arial" charset="0"/>
                <a:ea typeface="新細明體" charset="-120"/>
              </a:rPr>
              <a:t>Due to launch of NextGen App, Jun’s figures could not be generated</a:t>
            </a:r>
          </a:p>
          <a:p>
            <a:pPr>
              <a:buFontTx/>
              <a:buChar char="-"/>
            </a:pPr>
            <a:r>
              <a:rPr lang="en-US" altLang="zh-TW" smtClean="0">
                <a:latin typeface="Arial" charset="0"/>
                <a:ea typeface="新細明體" charset="-120"/>
              </a:rPr>
              <a:t>Download figures from Google Play</a:t>
            </a:r>
          </a:p>
          <a:p>
            <a:endParaRPr lang="zh-TW" altLang="en-US" smtClean="0">
              <a:latin typeface="Arial"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992188" y="768350"/>
            <a:ext cx="5114925" cy="3836988"/>
          </a:xfrm>
          <a:ln/>
        </p:spPr>
      </p:sp>
      <p:sp>
        <p:nvSpPr>
          <p:cNvPr id="61442" name="Rectangle 3"/>
          <p:cNvSpPr>
            <a:spLocks noGrp="1" noChangeArrowheads="1"/>
          </p:cNvSpPr>
          <p:nvPr>
            <p:ph type="body" idx="1"/>
          </p:nvPr>
        </p:nvSpPr>
        <p:spPr>
          <a:noFill/>
          <a:ln/>
        </p:spPr>
        <p:txBody>
          <a:bodyPr/>
          <a:lstStyle/>
          <a:p>
            <a:r>
              <a:rPr lang="en-US" altLang="zh-TW" smtClean="0">
                <a:latin typeface="Arial" charset="0"/>
                <a:ea typeface="新細明體" charset="-120"/>
              </a:rPr>
              <a:t>Drop in video views in:   May-12 Revamp   /  Feb-13 long CNY holiday (5 days)</a:t>
            </a:r>
          </a:p>
          <a:p>
            <a:r>
              <a:rPr lang="en-US" altLang="zh-TW" smtClean="0">
                <a:latin typeface="Arial" charset="0"/>
                <a:ea typeface="新細明體" charset="-120"/>
              </a:rPr>
              <a:t>1. iPad figures is added since 2012/06/05.  2. Android figures is added since 2012/07/16.   3. Source from our server log.   4. Instant News Figures are not included.</a:t>
            </a:r>
          </a:p>
          <a:p>
            <a:r>
              <a:rPr lang="en-US" altLang="zh-TW" smtClean="0">
                <a:latin typeface="Arial" charset="0"/>
                <a:ea typeface="新細明體" charset="-120"/>
              </a:rPr>
              <a:t>5. Mobile Figures cannot be divided into Action News and Text Player.   6. </a:t>
            </a:r>
            <a:r>
              <a:rPr lang="zh-TW" altLang="en-US" smtClean="0">
                <a:latin typeface="Arial" charset="0"/>
                <a:ea typeface="新細明體" charset="-120"/>
              </a:rPr>
              <a:t>昔日</a:t>
            </a:r>
            <a:r>
              <a:rPr lang="en-US" altLang="zh-TW" smtClean="0">
                <a:latin typeface="Arial" charset="0"/>
                <a:ea typeface="新細明體" charset="-120"/>
              </a:rPr>
              <a:t>figures are not included.   7. </a:t>
            </a:r>
            <a:r>
              <a:rPr lang="zh-TW" altLang="en-US" smtClean="0">
                <a:latin typeface="Arial" charset="0"/>
                <a:ea typeface="新細明體" charset="-120"/>
              </a:rPr>
              <a:t>古靈精怪</a:t>
            </a:r>
            <a:r>
              <a:rPr lang="en-US" altLang="zh-TW" smtClean="0">
                <a:latin typeface="Arial" charset="0"/>
                <a:ea typeface="新細明體" charset="-120"/>
              </a:rPr>
              <a:t>,</a:t>
            </a:r>
            <a:r>
              <a:rPr lang="zh-TW" altLang="en-US" smtClean="0">
                <a:latin typeface="Arial" charset="0"/>
                <a:ea typeface="新細明體" charset="-120"/>
              </a:rPr>
              <a:t>動物世界</a:t>
            </a:r>
            <a:r>
              <a:rPr lang="en-US" altLang="zh-TW" smtClean="0">
                <a:latin typeface="Arial" charset="0"/>
                <a:ea typeface="新細明體" charset="-120"/>
              </a:rPr>
              <a:t>,</a:t>
            </a:r>
            <a:r>
              <a:rPr lang="zh-TW" altLang="en-US" smtClean="0">
                <a:latin typeface="Arial" charset="0"/>
                <a:ea typeface="新細明體" charset="-120"/>
              </a:rPr>
              <a:t>女神集 </a:t>
            </a:r>
            <a:r>
              <a:rPr lang="en-US" altLang="zh-TW" smtClean="0">
                <a:latin typeface="Arial" charset="0"/>
                <a:ea typeface="新細明體" charset="-120"/>
              </a:rPr>
              <a:t>from Mobile is added since 2012/08/26.</a:t>
            </a:r>
            <a:endParaRPr lang="zh-TW" altLang="en-US" smtClean="0">
              <a:latin typeface="Arial"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992188" y="768350"/>
            <a:ext cx="5114925" cy="3836988"/>
          </a:xfrm>
          <a:ln/>
        </p:spPr>
      </p:sp>
      <p:sp>
        <p:nvSpPr>
          <p:cNvPr id="19458" name="Rectangle 3"/>
          <p:cNvSpPr>
            <a:spLocks noGrp="1" noChangeArrowheads="1"/>
          </p:cNvSpPr>
          <p:nvPr>
            <p:ph type="body" idx="1"/>
          </p:nvPr>
        </p:nvSpPr>
        <p:spPr>
          <a:noFill/>
          <a:ln/>
        </p:spPr>
        <p:txBody>
          <a:bodyPr/>
          <a:lstStyle/>
          <a:p>
            <a:r>
              <a:rPr lang="en-US" altLang="zh-TW" smtClean="0">
                <a:latin typeface="Arial" charset="0"/>
                <a:ea typeface="新細明體" charset="-120"/>
              </a:rPr>
              <a:t>Video Views for 1</a:t>
            </a:r>
            <a:r>
              <a:rPr lang="en-US" altLang="zh-TW" baseline="30000" smtClean="0">
                <a:latin typeface="Arial" charset="0"/>
                <a:ea typeface="新細明體" charset="-120"/>
              </a:rPr>
              <a:t>st</a:t>
            </a:r>
            <a:r>
              <a:rPr lang="en-US" altLang="zh-TW" smtClean="0">
                <a:latin typeface="Arial" charset="0"/>
                <a:ea typeface="新細明體" charset="-120"/>
              </a:rPr>
              <a:t> Episode (11-17 Jul ): 603,000 (include instant news and daily news)</a:t>
            </a:r>
          </a:p>
          <a:p>
            <a:r>
              <a:rPr lang="zh-TW" altLang="en-US" smtClean="0">
                <a:latin typeface="Arial" charset="0"/>
                <a:ea typeface="新細明體" charset="-120"/>
              </a:rPr>
              <a:t>嘉賓預告</a:t>
            </a:r>
            <a:r>
              <a:rPr lang="en-US" altLang="zh-TW" smtClean="0">
                <a:latin typeface="Arial" charset="0"/>
                <a:ea typeface="新細明體" charset="-120"/>
              </a:rPr>
              <a:t>: </a:t>
            </a:r>
            <a:r>
              <a:rPr lang="zh-TW" altLang="en-US" smtClean="0">
                <a:latin typeface="Arial" charset="0"/>
                <a:ea typeface="新細明體" charset="-120"/>
              </a:rPr>
              <a:t>杜汶澤</a:t>
            </a:r>
            <a:r>
              <a:rPr lang="en-US" altLang="zh-TW" smtClean="0">
                <a:latin typeface="Arial" charset="0"/>
                <a:ea typeface="新細明體" charset="-120"/>
              </a:rPr>
              <a:t>, </a:t>
            </a:r>
            <a:r>
              <a:rPr lang="zh-TW" altLang="en-US" smtClean="0">
                <a:latin typeface="Arial" charset="0"/>
                <a:ea typeface="新細明體" charset="-120"/>
              </a:rPr>
              <a:t>彭浩翔</a:t>
            </a:r>
            <a:r>
              <a:rPr lang="en-US" altLang="zh-TW" smtClean="0">
                <a:latin typeface="Arial" charset="0"/>
                <a:ea typeface="新細明體" charset="-120"/>
              </a:rPr>
              <a:t>, </a:t>
            </a:r>
            <a:r>
              <a:rPr lang="zh-TW" altLang="en-US" smtClean="0">
                <a:latin typeface="Arial" charset="0"/>
                <a:ea typeface="新細明體" charset="-120"/>
              </a:rPr>
              <a:t>萬綺雯</a:t>
            </a:r>
            <a:r>
              <a:rPr lang="en-US" altLang="zh-TW" smtClean="0">
                <a:latin typeface="Arial" charset="0"/>
                <a:ea typeface="新細明體" charset="-120"/>
              </a:rPr>
              <a:t>, </a:t>
            </a:r>
            <a:r>
              <a:rPr lang="zh-TW" altLang="en-US" smtClean="0">
                <a:latin typeface="Arial" charset="0"/>
                <a:ea typeface="新細明體" charset="-120"/>
              </a:rPr>
              <a:t>徐淑敏</a:t>
            </a:r>
            <a:r>
              <a:rPr lang="en-US" altLang="zh-TW" smtClean="0">
                <a:latin typeface="Arial" charset="0"/>
                <a:ea typeface="新細明體" charset="-120"/>
              </a:rPr>
              <a:t>, </a:t>
            </a:r>
            <a:r>
              <a:rPr lang="zh-TW" altLang="en-US" smtClean="0">
                <a:latin typeface="Arial" charset="0"/>
                <a:ea typeface="新細明體" charset="-120"/>
              </a:rPr>
              <a:t>卓韻芝</a:t>
            </a:r>
            <a:r>
              <a:rPr lang="en-US" altLang="zh-TW" smtClean="0">
                <a:latin typeface="Arial" charset="0"/>
                <a:ea typeface="新細明體" charset="-120"/>
              </a:rPr>
              <a:t>, </a:t>
            </a:r>
            <a:r>
              <a:rPr lang="zh-TW" altLang="en-US" smtClean="0">
                <a:latin typeface="Arial" charset="0"/>
                <a:ea typeface="新細明體" charset="-120"/>
              </a:rPr>
              <a:t>梁詠琪</a:t>
            </a:r>
            <a:r>
              <a:rPr lang="en-US" altLang="zh-TW" smtClean="0">
                <a:latin typeface="Arial" charset="0"/>
                <a:ea typeface="新細明體" charset="-120"/>
              </a:rPr>
              <a:t>, </a:t>
            </a:r>
            <a:r>
              <a:rPr lang="zh-TW" altLang="en-US" smtClean="0">
                <a:latin typeface="Arial" charset="0"/>
                <a:ea typeface="新細明體" charset="-120"/>
              </a:rPr>
              <a:t>吳千語</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992188" y="768350"/>
            <a:ext cx="5114925" cy="3836988"/>
          </a:xfrm>
          <a:ln/>
        </p:spPr>
      </p:sp>
      <p:sp>
        <p:nvSpPr>
          <p:cNvPr id="31746" name="Rectangle 3"/>
          <p:cNvSpPr>
            <a:spLocks noGrp="1" noChangeArrowheads="1"/>
          </p:cNvSpPr>
          <p:nvPr>
            <p:ph type="body" idx="1"/>
          </p:nvPr>
        </p:nvSpPr>
        <p:spPr>
          <a:noFill/>
          <a:ln/>
        </p:spPr>
        <p:txBody>
          <a:bodyPr/>
          <a:lstStyle/>
          <a:p>
            <a:r>
              <a:rPr lang="en-US" altLang="zh-TW" smtClean="0">
                <a:latin typeface="Arial" charset="0"/>
                <a:ea typeface="新細明體" charset="-120"/>
              </a:rPr>
              <a:t>Daily avg. video views: 50,000	   Entrance: Appletainment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992188" y="768350"/>
            <a:ext cx="5114925" cy="3836988"/>
          </a:xfrm>
          <a:ln/>
        </p:spPr>
      </p:sp>
      <p:sp>
        <p:nvSpPr>
          <p:cNvPr id="21506" name="Rectangle 3"/>
          <p:cNvSpPr>
            <a:spLocks noGrp="1" noChangeArrowheads="1"/>
          </p:cNvSpPr>
          <p:nvPr>
            <p:ph type="body" idx="1"/>
          </p:nvPr>
        </p:nvSpPr>
        <p:spPr>
          <a:noFill/>
          <a:ln/>
        </p:spPr>
        <p:txBody>
          <a:bodyPr/>
          <a:lstStyle/>
          <a:p>
            <a:r>
              <a:rPr lang="en-US" altLang="zh-TW" smtClean="0">
                <a:latin typeface="Arial" charset="0"/>
                <a:ea typeface="新細明體" charset="-120"/>
              </a:rPr>
              <a:t>22 Jun – 21 Jul 		Monthly page view: 355,000   /  Weekly pageview: 100,000  /    Monthly unique visitors: 205,000</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noFill/>
            <a:miter lim="800000"/>
            <a:headEnd/>
            <a:tailEnd/>
          </a:ln>
        </p:spPr>
      </p:pic>
      <p:pic>
        <p:nvPicPr>
          <p:cNvPr id="5" name="Picture 6" descr="bran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258888" y="2276475"/>
            <a:ext cx="1871662" cy="1871663"/>
          </a:xfrm>
          <a:prstGeom prst="rect">
            <a:avLst/>
          </a:prstGeom>
          <a:noFill/>
          <a:ln w="9525">
            <a:noFill/>
            <a:miter lim="800000"/>
            <a:headEnd/>
            <a:tailEnd/>
          </a:ln>
        </p:spPr>
      </p:pic>
      <p:sp>
        <p:nvSpPr>
          <p:cNvPr id="69635" name="Rectangle 3"/>
          <p:cNvSpPr>
            <a:spLocks noGrp="1" noChangeArrowheads="1"/>
          </p:cNvSpPr>
          <p:nvPr>
            <p:ph type="ctrTitle"/>
          </p:nvPr>
        </p:nvSpPr>
        <p:spPr>
          <a:xfrm>
            <a:off x="3419475" y="2133600"/>
            <a:ext cx="5037138" cy="1470025"/>
          </a:xfrm>
        </p:spPr>
        <p:txBody>
          <a:bodyPr/>
          <a:lstStyle>
            <a:lvl1pPr>
              <a:defRPr/>
            </a:lvl1pPr>
          </a:lstStyle>
          <a:p>
            <a:r>
              <a:rPr lang="zh-TW" altLang="en-US"/>
              <a:t>按一下以編輯母片標題樣式</a:t>
            </a:r>
          </a:p>
        </p:txBody>
      </p:sp>
      <p:sp>
        <p:nvSpPr>
          <p:cNvPr id="69636" name="Rectangle 4"/>
          <p:cNvSpPr>
            <a:spLocks noGrp="1" noChangeArrowheads="1"/>
          </p:cNvSpPr>
          <p:nvPr>
            <p:ph type="subTitle" idx="1"/>
          </p:nvPr>
        </p:nvSpPr>
        <p:spPr>
          <a:xfrm>
            <a:off x="3851275" y="3860800"/>
            <a:ext cx="3952875" cy="1752600"/>
          </a:xfrm>
        </p:spPr>
        <p:txBody>
          <a:bodyPr/>
          <a:lstStyle>
            <a:lvl1pPr marL="0" indent="0" algn="ctr">
              <a:buFontTx/>
              <a:buNone/>
              <a:defRPr sz="2200"/>
            </a:lvl1pPr>
          </a:lstStyle>
          <a:p>
            <a:r>
              <a:rPr lang="zh-TW" altLang="en-US"/>
              <a:t>按一下以編輯母片副標題樣式</a:t>
            </a:r>
          </a:p>
        </p:txBody>
      </p:sp>
      <p:sp>
        <p:nvSpPr>
          <p:cNvPr id="6" name="Rectangle 5"/>
          <p:cNvSpPr>
            <a:spLocks noGrp="1" noChangeArrowheads="1"/>
          </p:cNvSpPr>
          <p:nvPr>
            <p:ph type="dt" sz="half" idx="10"/>
          </p:nvPr>
        </p:nvSpPr>
        <p:spPr/>
        <p:txBody>
          <a:bodyPr/>
          <a:lstStyle>
            <a:lvl1pPr>
              <a:defRPr/>
            </a:lvl1pPr>
          </a:lstStyle>
          <a:p>
            <a:pPr>
              <a:defRPr/>
            </a:pPr>
            <a:endParaRPr lang="en-US" altLang="zh-TW"/>
          </a:p>
        </p:txBody>
      </p:sp>
      <p:sp>
        <p:nvSpPr>
          <p:cNvPr id="7" name="Rectangle 6"/>
          <p:cNvSpPr>
            <a:spLocks noGrp="1" noChangeArrowheads="1"/>
          </p:cNvSpPr>
          <p:nvPr>
            <p:ph type="ftr" sz="quarter" idx="11"/>
          </p:nvPr>
        </p:nvSpPr>
        <p:spPr/>
        <p:txBody>
          <a:bodyPr/>
          <a:lstStyle>
            <a:lvl1pPr>
              <a:defRPr/>
            </a:lvl1pPr>
          </a:lstStyle>
          <a:p>
            <a:pPr>
              <a:defRPr/>
            </a:pPr>
            <a:endParaRPr lang="en-US" altLang="zh-TW"/>
          </a:p>
        </p:txBody>
      </p:sp>
      <p:sp>
        <p:nvSpPr>
          <p:cNvPr id="8" name="Rectangle 7"/>
          <p:cNvSpPr>
            <a:spLocks noGrp="1" noChangeArrowheads="1"/>
          </p:cNvSpPr>
          <p:nvPr>
            <p:ph type="sldNum" sz="quarter" idx="12"/>
          </p:nvPr>
        </p:nvSpPr>
        <p:spPr/>
        <p:txBody>
          <a:bodyPr/>
          <a:lstStyle>
            <a:lvl1pPr>
              <a:defRPr/>
            </a:lvl1pPr>
          </a:lstStyle>
          <a:p>
            <a:pPr>
              <a:defRPr/>
            </a:pPr>
            <a:fld id="{3E62EEBD-CA07-4C6D-A813-2C90EC936029}"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DBFD372-C30E-40C6-B988-B691DE27CB7E}"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274638"/>
            <a:ext cx="2058988" cy="5880100"/>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29325" cy="58801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F6C6895-4BD1-46E4-878F-9253255EF774}"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en-US"/>
          </a:p>
        </p:txBody>
      </p:sp>
      <p:sp>
        <p:nvSpPr>
          <p:cNvPr id="3" name="文字版面配置區 2"/>
          <p:cNvSpPr>
            <a:spLocks noGrp="1"/>
          </p:cNvSpPr>
          <p:nvPr>
            <p:ph type="body" sz="half" idx="1"/>
          </p:nvPr>
        </p:nvSpPr>
        <p:spPr>
          <a:xfrm>
            <a:off x="468313" y="1628775"/>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59313" y="1628775"/>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C38F06-2389-4E50-A9AF-61E00AD85BE0}"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DC1736-7321-4344-AC2C-A242BBA2223B}"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467D0CD-D191-42E3-98DD-9D3F509510FD}"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427B69B-705D-4206-B18C-A91CF5BD563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1C6E22E6-1D7F-4F5B-B735-34CE8D860045}"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645E04E-F094-4FD3-ADD4-B809D724F4DC}"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9811E4C-376B-4054-BA3D-A38D495EFCCE}"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72314F3-C753-454F-AE38-6FB06C61307A}"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DA5B1FD-9BAA-4915-8B44-1B89B1AFDB63}"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16"/>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w="9525">
            <a:noFill/>
            <a:miter lim="800000"/>
            <a:headEnd/>
            <a:tailEnd/>
          </a:ln>
        </p:spPr>
      </p:pic>
      <p:sp>
        <p:nvSpPr>
          <p:cNvPr id="3686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6868"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cs typeface="+mn-cs"/>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cs typeface="+mn-cs"/>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cs typeface="+mn-cs"/>
              </a:defRPr>
            </a:lvl1pPr>
          </a:lstStyle>
          <a:p>
            <a:pPr>
              <a:defRPr/>
            </a:pPr>
            <a:fld id="{65E9CBC6-B38D-460C-851C-86956FBCB5B0}" type="slidenum">
              <a:rPr lang="en-US" altLang="zh-TW"/>
              <a:pPr>
                <a:defRPr/>
              </a:pPr>
              <a:t>‹#›</a:t>
            </a:fld>
            <a:endParaRPr lang="en-US" altLang="zh-TW"/>
          </a:p>
        </p:txBody>
      </p:sp>
      <p:pic>
        <p:nvPicPr>
          <p:cNvPr id="36872" name="Picture 13"/>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267700" y="5942013"/>
            <a:ext cx="876300" cy="915987"/>
          </a:xfrm>
          <a:prstGeom prst="rect">
            <a:avLst/>
          </a:prstGeom>
          <a:noFill/>
          <a:ln w="9525">
            <a:noFill/>
            <a:miter lim="800000"/>
            <a:headEnd/>
            <a:tailEnd/>
          </a:ln>
        </p:spPr>
      </p:pic>
      <p:pic>
        <p:nvPicPr>
          <p:cNvPr id="36873" name="Picture 19"/>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6191250"/>
            <a:ext cx="1333500" cy="666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b="1">
          <a:solidFill>
            <a:srgbClr val="333333"/>
          </a:solidFill>
          <a:latin typeface="+mj-lt"/>
          <a:ea typeface="+mj-ea"/>
          <a:cs typeface="+mj-cs"/>
        </a:defRPr>
      </a:lvl1pPr>
      <a:lvl2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2pPr>
      <a:lvl3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3pPr>
      <a:lvl4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4pPr>
      <a:lvl5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5pPr>
      <a:lvl6pPr marL="457200" algn="ctr" rtl="0" fontAlgn="base">
        <a:spcBef>
          <a:spcPct val="0"/>
        </a:spcBef>
        <a:spcAft>
          <a:spcPct val="0"/>
        </a:spcAft>
        <a:defRPr kumimoji="1" sz="4400" b="1">
          <a:solidFill>
            <a:srgbClr val="333333"/>
          </a:solidFill>
          <a:latin typeface="Arial" pitchFamily="34" charset="0"/>
          <a:ea typeface="新細明體" pitchFamily="18" charset="-120"/>
        </a:defRPr>
      </a:lvl6pPr>
      <a:lvl7pPr marL="914400" algn="ctr" rtl="0" fontAlgn="base">
        <a:spcBef>
          <a:spcPct val="0"/>
        </a:spcBef>
        <a:spcAft>
          <a:spcPct val="0"/>
        </a:spcAft>
        <a:defRPr kumimoji="1" sz="4400" b="1">
          <a:solidFill>
            <a:srgbClr val="333333"/>
          </a:solidFill>
          <a:latin typeface="Arial" pitchFamily="34" charset="0"/>
          <a:ea typeface="新細明體" pitchFamily="18" charset="-120"/>
        </a:defRPr>
      </a:lvl7pPr>
      <a:lvl8pPr marL="1371600" algn="ctr" rtl="0" fontAlgn="base">
        <a:spcBef>
          <a:spcPct val="0"/>
        </a:spcBef>
        <a:spcAft>
          <a:spcPct val="0"/>
        </a:spcAft>
        <a:defRPr kumimoji="1" sz="4400" b="1">
          <a:solidFill>
            <a:srgbClr val="333333"/>
          </a:solidFill>
          <a:latin typeface="Arial" pitchFamily="34" charset="0"/>
          <a:ea typeface="新細明體" pitchFamily="18" charset="-120"/>
        </a:defRPr>
      </a:lvl8pPr>
      <a:lvl9pPr marL="1828800" algn="ctr" rtl="0" fontAlgn="base">
        <a:spcBef>
          <a:spcPct val="0"/>
        </a:spcBef>
        <a:spcAft>
          <a:spcPct val="0"/>
        </a:spcAft>
        <a:defRPr kumimoji="1" sz="4400" b="1">
          <a:solidFill>
            <a:srgbClr val="333333"/>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hk.apple.nextmedia.com/livestream/channel/talk2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add.appledaily.com/" TargetMode="External"/><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hyperlink" Target="http://green.appledaily.com/" TargetMode="External"/><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file:///D:\Agency%20Roadshow\Video\Spypenguin.wmv" TargetMode="External"/><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hyperlink" Target="file:///D:\Agency%20Roadshow\Video\Oddbods.wm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hyperlink" Target="file:///D:\Agency%20Roadshow\Video\Mad%20Box%20Zombies.wmv" TargetMode="External"/><Relationship Id="rId5" Type="http://schemas.openxmlformats.org/officeDocument/2006/relationships/image" Target="../media/image42.jpeg"/><Relationship Id="rId15" Type="http://schemas.openxmlformats.org/officeDocument/2006/relationships/hyperlink" Target="http://video.nxtomo.hk/" TargetMode="External"/><Relationship Id="rId10" Type="http://schemas.openxmlformats.org/officeDocument/2006/relationships/hyperlink" Target="https://play.google.com/store/apps/details?id=com.nextmedia.nxtomo.v1.hk" TargetMode="External"/><Relationship Id="rId4" Type="http://schemas.openxmlformats.org/officeDocument/2006/relationships/image" Target="../media/image41.jpeg"/><Relationship Id="rId9" Type="http://schemas.openxmlformats.org/officeDocument/2006/relationships/hyperlink" Target="https://itunes.apple.com/tw/app/nxtomo-album-dong-man-ji/id488646480?mt=8" TargetMode="External"/><Relationship Id="rId14" Type="http://schemas.openxmlformats.org/officeDocument/2006/relationships/hyperlink" Target="file:///D:\Agency%20Roadshow\Video\Double%20Hard.wm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file:///D:\Agency%20Roadshow\Video\Video%20Background_Bulgari.wmv" TargetMode="External"/><Relationship Id="rId3" Type="http://schemas.openxmlformats.org/officeDocument/2006/relationships/image" Target="../media/image59.png"/><Relationship Id="rId7"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hyperlink" Target="file:///D:\Agency%20Roadshow\Video\VCA_Sync%20Banner.wmv" TargetMode="External"/><Relationship Id="rId5" Type="http://schemas.openxmlformats.org/officeDocument/2006/relationships/hyperlink" Target="file:///D:\Agency%20Roadshow\Video\Samsung_Home%20Page%20Takeover.wmv" TargetMode="External"/><Relationship Id="rId4" Type="http://schemas.openxmlformats.org/officeDocument/2006/relationships/hyperlink" Target="file:///D:\Agency%20Roadshow\Video\Spiderman_Page%20Collapse.wmv" TargetMode="External"/><Relationship Id="rId9"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hyperlink" Target="file:///D:\Agency%20Roadshow\Video\End%20tag%20billboard.wmv"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file:///D:\Agency%20Roadshow\Video\html5_banner%20with%20video.wmv" TargetMode="External"/><Relationship Id="rId7" Type="http://schemas.openxmlformats.org/officeDocument/2006/relationships/hyperlink" Target="file:///D:\Agency%20Roadshow\Video\html5_360.mp4" TargetMode="External"/><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file:///D:\Agency%20Roadshow\Video\html5_banner%20with%20swipe%20feature.mp4" TargetMode="External"/><Relationship Id="rId5" Type="http://schemas.openxmlformats.org/officeDocument/2006/relationships/image" Target="../media/image65.png"/><Relationship Id="rId10" Type="http://schemas.openxmlformats.org/officeDocument/2006/relationships/image" Target="../media/image68.png"/><Relationship Id="rId4" Type="http://schemas.openxmlformats.org/officeDocument/2006/relationships/hyperlink" Target="file:///D:\Agency%20Roadshow\Video\html5_banner%20with%20gallery.wmv" TargetMode="External"/><Relationship Id="rId9"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file:///D:\Agency%20Roadshow\Video\Action%20News_Mekim.wmv" TargetMode="External"/><Relationship Id="rId13"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hyperlink" Target="file:///D:\Agency%20Roadshow\Video\Action%20News_Sinomax.wmv" TargetMode="External"/><Relationship Id="rId12" Type="http://schemas.openxmlformats.org/officeDocument/2006/relationships/image" Target="../media/image73.png"/><Relationship Id="rId2" Type="http://schemas.openxmlformats.org/officeDocument/2006/relationships/hyperlink" Target="Presentation%200722/Video/PCCW.wmv" TargetMode="External"/><Relationship Id="rId1" Type="http://schemas.openxmlformats.org/officeDocument/2006/relationships/slideLayout" Target="../slideLayouts/slideLayout2.xml"/><Relationship Id="rId6" Type="http://schemas.openxmlformats.org/officeDocument/2006/relationships/hyperlink" Target="file:///D:\Agency%20Roadshow\Video\Action%20News_Mini%20Cooper.wmv" TargetMode="External"/><Relationship Id="rId11" Type="http://schemas.openxmlformats.org/officeDocument/2006/relationships/image" Target="../media/image72.png"/><Relationship Id="rId5" Type="http://schemas.openxmlformats.org/officeDocument/2006/relationships/hyperlink" Target="file:///D:\Agency%20Roadshow\Video\Action%20News_Blackberry.wmv" TargetMode="External"/><Relationship Id="rId10" Type="http://schemas.openxmlformats.org/officeDocument/2006/relationships/image" Target="../media/image71.png"/><Relationship Id="rId4" Type="http://schemas.openxmlformats.org/officeDocument/2006/relationships/hyperlink" Target="file:///D:\Agency%20Roadshow\Video\Action%20News_PCCW.wmv" TargetMode="External"/><Relationship Id="rId9" Type="http://schemas.openxmlformats.org/officeDocument/2006/relationships/hyperlink" Target="file:///D:\Agency%20Roadshow\Video\Action%20News_Hitachi.wmv" TargetMode="External"/><Relationship Id="rId1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3635375" y="2276475"/>
            <a:ext cx="5184775" cy="1470025"/>
          </a:xfrm>
        </p:spPr>
        <p:txBody>
          <a:bodyPr/>
          <a:lstStyle/>
          <a:p>
            <a:pPr eaLnBrk="1" hangingPunct="1"/>
            <a:r>
              <a:rPr lang="en-US" altLang="zh-TW" sz="4000" dirty="0" smtClean="0"/>
              <a:t>Digital Apple Daily Monetization </a:t>
            </a:r>
          </a:p>
        </p:txBody>
      </p:sp>
      <p:sp>
        <p:nvSpPr>
          <p:cNvPr id="60418" name="Rectangle 3"/>
          <p:cNvSpPr>
            <a:spLocks noGrp="1" noChangeArrowheads="1"/>
          </p:cNvSpPr>
          <p:nvPr>
            <p:ph type="subTitle" idx="1"/>
          </p:nvPr>
        </p:nvSpPr>
        <p:spPr>
          <a:xfrm>
            <a:off x="4787900" y="4005263"/>
            <a:ext cx="3521075" cy="1752600"/>
          </a:xfrm>
        </p:spPr>
        <p:txBody>
          <a:bodyPr/>
          <a:lstStyle/>
          <a:p>
            <a:pPr eaLnBrk="1" hangingPunct="1"/>
            <a:r>
              <a:rPr lang="en-US" altLang="zh-TW" dirty="0" smtClean="0"/>
              <a:t>6 Dec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91513" cy="1641475"/>
          </a:xfrm>
        </p:spPr>
        <p:txBody>
          <a:bodyPr/>
          <a:lstStyle/>
          <a:p>
            <a:pPr eaLnBrk="1" hangingPunct="1"/>
            <a:r>
              <a:rPr lang="en-US" altLang="zh-TW" sz="3800" smtClean="0"/>
              <a:t>Marketers forecast an increase in spending on mobile (100%) and online videos (86%)</a:t>
            </a:r>
          </a:p>
        </p:txBody>
      </p:sp>
      <p:sp>
        <p:nvSpPr>
          <p:cNvPr id="14362" name="Text Box 19"/>
          <p:cNvSpPr txBox="1">
            <a:spLocks noChangeArrowheads="1"/>
          </p:cNvSpPr>
          <p:nvPr/>
        </p:nvSpPr>
        <p:spPr bwMode="auto">
          <a:xfrm>
            <a:off x="1476375" y="6381750"/>
            <a:ext cx="4321175" cy="274638"/>
          </a:xfrm>
          <a:prstGeom prst="rect">
            <a:avLst/>
          </a:prstGeom>
          <a:noFill/>
          <a:ln w="9525">
            <a:noFill/>
            <a:miter lim="800000"/>
            <a:headEnd/>
            <a:tailEnd/>
          </a:ln>
        </p:spPr>
        <p:txBody>
          <a:bodyPr>
            <a:spAutoFit/>
          </a:bodyPr>
          <a:lstStyle/>
          <a:p>
            <a:pPr>
              <a:spcBef>
                <a:spcPct val="50000"/>
              </a:spcBef>
            </a:pPr>
            <a:r>
              <a:rPr lang="en-US" altLang="zh-TW" sz="1200" i="1"/>
              <a:t>Source: HK2As Advertising Spending Projection 2013 Survey</a:t>
            </a:r>
          </a:p>
        </p:txBody>
      </p:sp>
      <p:graphicFrame>
        <p:nvGraphicFramePr>
          <p:cNvPr id="14360" name="Object 24"/>
          <p:cNvGraphicFramePr>
            <a:graphicFrameLocks noGrp="1" noChangeAspect="1"/>
          </p:cNvGraphicFramePr>
          <p:nvPr>
            <p:ph sz="half" idx="4294967295"/>
          </p:nvPr>
        </p:nvGraphicFramePr>
        <p:xfrm>
          <a:off x="684213" y="1773238"/>
          <a:ext cx="7758112" cy="4519612"/>
        </p:xfrm>
        <a:graphic>
          <a:graphicData uri="http://schemas.openxmlformats.org/presentationml/2006/ole">
            <p:oleObj spid="_x0000_s14385" name="圖表" r:id="rId3" imgW="7372355" imgH="4295723" progId="Excel.Sheet.8">
              <p:embed/>
            </p:oleObj>
          </a:graphicData>
        </a:graphic>
      </p:graphicFrame>
      <p:sp>
        <p:nvSpPr>
          <p:cNvPr id="14363" name="Text Box 26"/>
          <p:cNvSpPr txBox="1">
            <a:spLocks noChangeArrowheads="1"/>
          </p:cNvSpPr>
          <p:nvPr/>
        </p:nvSpPr>
        <p:spPr bwMode="auto">
          <a:xfrm>
            <a:off x="2195513" y="5661025"/>
            <a:ext cx="6480175" cy="366713"/>
          </a:xfrm>
          <a:prstGeom prst="rect">
            <a:avLst/>
          </a:prstGeom>
          <a:noFill/>
          <a:ln w="9525">
            <a:noFill/>
            <a:miter lim="800000"/>
            <a:headEnd/>
            <a:tailEnd/>
          </a:ln>
        </p:spPr>
        <p:txBody>
          <a:bodyPr>
            <a:spAutoFit/>
          </a:bodyPr>
          <a:lstStyle/>
          <a:p>
            <a:pPr>
              <a:spcBef>
                <a:spcPct val="50000"/>
              </a:spcBef>
            </a:pPr>
            <a:r>
              <a:rPr lang="en-US" altLang="zh-TW" b="1">
                <a:solidFill>
                  <a:srgbClr val="333333"/>
                </a:solidFill>
                <a:latin typeface="Calibri" pitchFamily="34" charset="0"/>
              </a:rPr>
              <a:t>Advertising Spending Projection for the coming 3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ounded Rectangular Callout 9"/>
          <p:cNvSpPr>
            <a:spLocks noChangeArrowheads="1"/>
          </p:cNvSpPr>
          <p:nvPr/>
        </p:nvSpPr>
        <p:spPr bwMode="auto">
          <a:xfrm rot="5400000">
            <a:off x="5222875" y="330200"/>
            <a:ext cx="762000" cy="4800600"/>
          </a:xfrm>
          <a:prstGeom prst="wedgeRoundRectCallout">
            <a:avLst>
              <a:gd name="adj1" fmla="val -15296"/>
              <a:gd name="adj2" fmla="val 55176"/>
              <a:gd name="adj3" fmla="val 16667"/>
            </a:avLst>
          </a:prstGeom>
          <a:solidFill>
            <a:srgbClr val="CCCCFF"/>
          </a:solidFill>
          <a:ln w="25400" algn="ctr">
            <a:solidFill>
              <a:srgbClr val="BFBFBF"/>
            </a:solidFill>
            <a:miter lim="800000"/>
            <a:headEnd/>
            <a:tailEnd/>
          </a:ln>
        </p:spPr>
        <p:txBody>
          <a:bodyPr rot="10800000" vert="eaVert" anchor="ctr"/>
          <a:lstStyle/>
          <a:p>
            <a:pPr algn="ctr"/>
            <a:endParaRPr kumimoji="0" lang="en-US" altLang="zh-TW">
              <a:solidFill>
                <a:srgbClr val="FFFFFF"/>
              </a:solidFill>
              <a:latin typeface="Century Schoolbook"/>
            </a:endParaRPr>
          </a:p>
        </p:txBody>
      </p:sp>
      <p:sp>
        <p:nvSpPr>
          <p:cNvPr id="46082" name="Text Box 7"/>
          <p:cNvSpPr txBox="1">
            <a:spLocks noChangeArrowheads="1"/>
          </p:cNvSpPr>
          <p:nvPr/>
        </p:nvSpPr>
        <p:spPr bwMode="auto">
          <a:xfrm>
            <a:off x="3200400" y="1992313"/>
            <a:ext cx="3529013" cy="366712"/>
          </a:xfrm>
          <a:prstGeom prst="rect">
            <a:avLst/>
          </a:prstGeom>
          <a:noFill/>
          <a:ln w="9525">
            <a:noFill/>
            <a:miter lim="800000"/>
            <a:headEnd/>
            <a:tailEnd/>
          </a:ln>
        </p:spPr>
        <p:txBody>
          <a:bodyPr>
            <a:spAutoFit/>
          </a:bodyPr>
          <a:lstStyle/>
          <a:p>
            <a:pPr marL="342900" indent="-342900"/>
            <a:r>
              <a:rPr kumimoji="0" lang="en-US" altLang="zh-TW" b="1">
                <a:solidFill>
                  <a:schemeClr val="accent2"/>
                </a:solidFill>
              </a:rPr>
              <a:t>App Launch Date:</a:t>
            </a:r>
            <a:r>
              <a:rPr kumimoji="0" lang="en-US" altLang="zh-TW" b="1">
                <a:solidFill>
                  <a:schemeClr val="bg2"/>
                </a:solidFill>
              </a:rPr>
              <a:t> </a:t>
            </a:r>
            <a:r>
              <a:rPr kumimoji="0" lang="en-US" altLang="zh-TW"/>
              <a:t>Dec 2010</a:t>
            </a:r>
            <a:endParaRPr kumimoji="0" lang="en-US" altLang="zh-TW">
              <a:solidFill>
                <a:srgbClr val="FF0000"/>
              </a:solidFill>
            </a:endParaRPr>
          </a:p>
        </p:txBody>
      </p:sp>
      <p:sp>
        <p:nvSpPr>
          <p:cNvPr id="46083" name="Text Box 7"/>
          <p:cNvSpPr txBox="1">
            <a:spLocks noChangeArrowheads="1"/>
          </p:cNvSpPr>
          <p:nvPr/>
        </p:nvSpPr>
        <p:spPr bwMode="auto">
          <a:xfrm>
            <a:off x="3203575" y="2374900"/>
            <a:ext cx="3529013" cy="731838"/>
          </a:xfrm>
          <a:prstGeom prst="rect">
            <a:avLst/>
          </a:prstGeom>
          <a:noFill/>
          <a:ln w="9525">
            <a:noFill/>
            <a:miter lim="800000"/>
            <a:headEnd/>
            <a:tailEnd/>
          </a:ln>
        </p:spPr>
        <p:txBody>
          <a:bodyPr>
            <a:spAutoFit/>
          </a:bodyPr>
          <a:lstStyle/>
          <a:p>
            <a:pPr marL="342900" indent="-342900"/>
            <a:r>
              <a:rPr kumimoji="0" lang="en-US" altLang="zh-TW" b="1">
                <a:solidFill>
                  <a:schemeClr val="accent2"/>
                </a:solidFill>
              </a:rPr>
              <a:t>No. of Downloads (Jun, 2013)</a:t>
            </a:r>
            <a:br>
              <a:rPr kumimoji="0" lang="en-US" altLang="zh-TW" b="1">
                <a:solidFill>
                  <a:schemeClr val="accent2"/>
                </a:solidFill>
              </a:rPr>
            </a:br>
            <a:r>
              <a:rPr kumimoji="0" lang="en-US" altLang="zh-TW" sz="2400" b="1" i="1" u="sng">
                <a:solidFill>
                  <a:srgbClr val="FF0000"/>
                </a:solidFill>
              </a:rPr>
              <a:t>Over 2,123,656</a:t>
            </a:r>
            <a:endParaRPr kumimoji="0" lang="en-US" altLang="zh-TW" b="1">
              <a:solidFill>
                <a:srgbClr val="FF0000"/>
              </a:solidFill>
            </a:endParaRPr>
          </a:p>
        </p:txBody>
      </p:sp>
      <p:sp>
        <p:nvSpPr>
          <p:cNvPr id="14" name="Rectangle 13"/>
          <p:cNvSpPr>
            <a:spLocks noChangeArrowheads="1"/>
          </p:cNvSpPr>
          <p:nvPr/>
        </p:nvSpPr>
        <p:spPr bwMode="auto">
          <a:xfrm>
            <a:off x="503238" y="381000"/>
            <a:ext cx="8389937" cy="647700"/>
          </a:xfrm>
          <a:prstGeom prst="rect">
            <a:avLst/>
          </a:prstGeom>
          <a:noFill/>
          <a:ln w="9525">
            <a:noFill/>
            <a:miter lim="800000"/>
            <a:headEnd/>
            <a:tailEnd/>
          </a:ln>
          <a:effectLst/>
        </p:spPr>
        <p:txBody>
          <a:bodyPr anchor="ctr"/>
          <a:lstStyle/>
          <a:p>
            <a:pPr>
              <a:defRPr/>
            </a:pPr>
            <a:r>
              <a:rPr kumimoji="0" lang="en-US" altLang="zh-TW" sz="3300" b="1" dirty="0">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Apple Daily </a:t>
            </a:r>
            <a:r>
              <a:rPr kumimoji="0" lang="en-US" altLang="zh-TW" sz="3300" b="1" dirty="0" err="1">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iPhone</a:t>
            </a:r>
            <a:r>
              <a:rPr kumimoji="0" lang="en-US" altLang="zh-TW" sz="3300" b="1" dirty="0">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 App – Basic Figures</a:t>
            </a:r>
          </a:p>
        </p:txBody>
      </p:sp>
      <p:grpSp>
        <p:nvGrpSpPr>
          <p:cNvPr id="46085" name="Group 15"/>
          <p:cNvGrpSpPr>
            <a:grpSpLocks/>
          </p:cNvGrpSpPr>
          <p:nvPr/>
        </p:nvGrpSpPr>
        <p:grpSpPr bwMode="auto">
          <a:xfrm>
            <a:off x="468313" y="1844675"/>
            <a:ext cx="2743200" cy="4343400"/>
            <a:chOff x="295" y="1162"/>
            <a:chExt cx="1728" cy="2736"/>
          </a:xfrm>
        </p:grpSpPr>
        <p:pic>
          <p:nvPicPr>
            <p:cNvPr id="46096" name="Picture 6" descr="ipho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5" y="1162"/>
              <a:ext cx="1728" cy="2736"/>
            </a:xfrm>
            <a:prstGeom prst="rect">
              <a:avLst/>
            </a:prstGeom>
            <a:noFill/>
            <a:ln w="9525">
              <a:noFill/>
              <a:miter lim="800000"/>
              <a:headEnd/>
              <a:tailEnd/>
            </a:ln>
          </p:spPr>
        </p:pic>
        <p:pic>
          <p:nvPicPr>
            <p:cNvPr id="46097"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 y="1661"/>
              <a:ext cx="1209" cy="1814"/>
            </a:xfrm>
            <a:prstGeom prst="rect">
              <a:avLst/>
            </a:prstGeom>
            <a:noFill/>
            <a:ln w="9525">
              <a:noFill/>
              <a:miter lim="800000"/>
              <a:headEnd/>
              <a:tailEnd/>
            </a:ln>
          </p:spPr>
        </p:pic>
      </p:grpSp>
      <p:sp>
        <p:nvSpPr>
          <p:cNvPr id="46086" name="Rectangle 60"/>
          <p:cNvSpPr>
            <a:spLocks noChangeArrowheads="1"/>
          </p:cNvSpPr>
          <p:nvPr/>
        </p:nvSpPr>
        <p:spPr bwMode="auto">
          <a:xfrm>
            <a:off x="1187450" y="6453188"/>
            <a:ext cx="2416175" cy="244475"/>
          </a:xfrm>
          <a:prstGeom prst="rect">
            <a:avLst/>
          </a:prstGeom>
          <a:noFill/>
          <a:ln w="9525">
            <a:noFill/>
            <a:miter lim="800000"/>
            <a:headEnd/>
            <a:tailEnd/>
          </a:ln>
        </p:spPr>
        <p:txBody>
          <a:bodyPr wrap="none">
            <a:spAutoFit/>
          </a:bodyPr>
          <a:lstStyle/>
          <a:p>
            <a:r>
              <a:rPr kumimoji="0" lang="en-US" altLang="zh-TW" sz="1000" i="1"/>
              <a:t>Source : Nielsen SiteCensus, May 2013</a:t>
            </a:r>
          </a:p>
        </p:txBody>
      </p:sp>
      <p:grpSp>
        <p:nvGrpSpPr>
          <p:cNvPr id="46087" name="Group 28"/>
          <p:cNvGrpSpPr>
            <a:grpSpLocks/>
          </p:cNvGrpSpPr>
          <p:nvPr/>
        </p:nvGrpSpPr>
        <p:grpSpPr bwMode="auto">
          <a:xfrm>
            <a:off x="2279650" y="3357563"/>
            <a:ext cx="3984625" cy="1296987"/>
            <a:chOff x="249" y="2160"/>
            <a:chExt cx="2510" cy="817"/>
          </a:xfrm>
        </p:grpSpPr>
        <p:sp>
          <p:nvSpPr>
            <p:cNvPr id="17" name="AutoShape 55"/>
            <p:cNvSpPr>
              <a:spLocks noChangeArrowheads="1"/>
            </p:cNvSpPr>
            <p:nvPr/>
          </p:nvSpPr>
          <p:spPr bwMode="auto">
            <a:xfrm>
              <a:off x="657" y="2160"/>
              <a:ext cx="1724" cy="81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kumimoji="0" lang="en-US">
                <a:solidFill>
                  <a:srgbClr val="FF0000"/>
                </a:solidFill>
                <a:effectLst>
                  <a:outerShdw blurRad="38100" dist="38100" dir="2700000" algn="tl">
                    <a:srgbClr val="C0C0C0"/>
                  </a:outerShdw>
                </a:effectLst>
                <a:latin typeface="Century Schoolbook" pitchFamily="18" charset="0"/>
                <a:cs typeface="Arial" pitchFamily="34" charset="0"/>
              </a:endParaRPr>
            </a:p>
          </p:txBody>
        </p:sp>
        <p:sp>
          <p:nvSpPr>
            <p:cNvPr id="72717" name="Text Box 78"/>
            <p:cNvSpPr txBox="1">
              <a:spLocks noChangeArrowheads="1"/>
            </p:cNvSpPr>
            <p:nvPr/>
          </p:nvSpPr>
          <p:spPr bwMode="auto">
            <a:xfrm>
              <a:off x="249" y="2251"/>
              <a:ext cx="2510" cy="633"/>
            </a:xfrm>
            <a:prstGeom prst="rect">
              <a:avLst/>
            </a:prstGeom>
            <a:noFill/>
            <a:ln w="9525">
              <a:noFill/>
              <a:miter lim="800000"/>
              <a:headEnd/>
              <a:tailEnd/>
            </a:ln>
          </p:spPr>
          <p:txBody>
            <a:bodyPr>
              <a:spAutoFit/>
            </a:bodyPr>
            <a:lstStyle/>
            <a:p>
              <a:pPr algn="ctr">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10,746,555</a:t>
              </a:r>
            </a:p>
            <a:p>
              <a:pPr algn="ctr">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Daily Page Views</a:t>
              </a:r>
            </a:p>
            <a:p>
              <a:pPr algn="ctr">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 name="AutoShape 58"/>
          <p:cNvSpPr>
            <a:spLocks noChangeArrowheads="1"/>
          </p:cNvSpPr>
          <p:nvPr/>
        </p:nvSpPr>
        <p:spPr bwMode="auto">
          <a:xfrm>
            <a:off x="5759450" y="3357563"/>
            <a:ext cx="2881313" cy="1295400"/>
          </a:xfrm>
          <a:prstGeom prst="roundRect">
            <a:avLst>
              <a:gd name="adj" fmla="val 16667"/>
            </a:avLst>
          </a:prstGeom>
          <a:ln>
            <a:solidFill>
              <a:schemeClr val="accent1"/>
            </a:solidFill>
            <a:headEnd/>
            <a:tailEnd/>
          </a:ln>
        </p:spPr>
        <p:style>
          <a:lnRef idx="2">
            <a:schemeClr val="accent3"/>
          </a:lnRef>
          <a:fillRef idx="1001">
            <a:schemeClr val="lt2"/>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000000"/>
                </a:outerShdw>
              </a:effectLst>
              <a:latin typeface="Century Schoolbook" pitchFamily="18" charset="0"/>
              <a:cs typeface="Arial" pitchFamily="34" charset="0"/>
            </a:endParaRPr>
          </a:p>
        </p:txBody>
      </p:sp>
      <p:sp>
        <p:nvSpPr>
          <p:cNvPr id="72720" name="Text Box 81"/>
          <p:cNvSpPr txBox="1">
            <a:spLocks noChangeArrowheads="1"/>
          </p:cNvSpPr>
          <p:nvPr/>
        </p:nvSpPr>
        <p:spPr bwMode="auto">
          <a:xfrm>
            <a:off x="5159375" y="3540125"/>
            <a:ext cx="3984625" cy="1004888"/>
          </a:xfrm>
          <a:prstGeom prst="rect">
            <a:avLst/>
          </a:prstGeom>
          <a:noFill/>
          <a:ln w="9525">
            <a:noFill/>
            <a:miter lim="800000"/>
            <a:headEnd/>
            <a:tailEnd/>
          </a:ln>
        </p:spPr>
        <p:txBody>
          <a:bodyPr>
            <a:spAutoFit/>
          </a:bodyPr>
          <a:lstStyle/>
          <a:p>
            <a:pPr algn="ctr">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351,450</a:t>
            </a:r>
          </a:p>
          <a:p>
            <a:pPr algn="ctr">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Daily Unique Users</a:t>
            </a:r>
          </a:p>
          <a:p>
            <a:pPr>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sp>
        <p:nvSpPr>
          <p:cNvPr id="24" name="AutoShape 80"/>
          <p:cNvSpPr>
            <a:spLocks noChangeArrowheads="1"/>
          </p:cNvSpPr>
          <p:nvPr/>
        </p:nvSpPr>
        <p:spPr bwMode="auto">
          <a:xfrm>
            <a:off x="5759450" y="4797425"/>
            <a:ext cx="2840038" cy="1295400"/>
          </a:xfrm>
          <a:prstGeom prst="roundRect">
            <a:avLst>
              <a:gd name="adj" fmla="val 16667"/>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C0C0C0"/>
                </a:outerShdw>
              </a:effectLst>
              <a:latin typeface="Century Schoolbook" pitchFamily="18" charset="0"/>
              <a:cs typeface="Arial" pitchFamily="34" charset="0"/>
            </a:endParaRPr>
          </a:p>
        </p:txBody>
      </p:sp>
      <p:sp>
        <p:nvSpPr>
          <p:cNvPr id="72724" name="Text Box 59"/>
          <p:cNvSpPr txBox="1">
            <a:spLocks noChangeArrowheads="1"/>
          </p:cNvSpPr>
          <p:nvPr/>
        </p:nvSpPr>
        <p:spPr bwMode="auto">
          <a:xfrm>
            <a:off x="5614988" y="4940300"/>
            <a:ext cx="3119437" cy="792163"/>
          </a:xfrm>
          <a:prstGeom prst="rect">
            <a:avLst/>
          </a:prstGeom>
          <a:noFill/>
          <a:ln w="9525">
            <a:noFill/>
            <a:miter lim="800000"/>
            <a:headEnd/>
            <a:tailEnd/>
          </a:ln>
        </p:spPr>
        <p:txBody>
          <a:bodyPr>
            <a:spAutoFit/>
          </a:bodyPr>
          <a:lstStyle/>
          <a:p>
            <a:pPr algn="ctr">
              <a:spcBef>
                <a:spcPct val="50000"/>
              </a:spcBef>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10 min 51 Sec</a:t>
            </a:r>
            <a:r>
              <a:rPr kumimoji="0" lang="en-US" altLang="zh-TW" sz="45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
            </a:r>
            <a:br>
              <a:rPr kumimoji="0" lang="en-US" altLang="zh-TW" sz="45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b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User Session Duration</a:t>
            </a:r>
          </a:p>
        </p:txBody>
      </p:sp>
      <p:sp>
        <p:nvSpPr>
          <p:cNvPr id="22" name="AutoShape 77"/>
          <p:cNvSpPr>
            <a:spLocks noChangeArrowheads="1"/>
          </p:cNvSpPr>
          <p:nvPr/>
        </p:nvSpPr>
        <p:spPr bwMode="auto">
          <a:xfrm>
            <a:off x="2879725" y="4797425"/>
            <a:ext cx="2808288" cy="1295400"/>
          </a:xfrm>
          <a:prstGeom prst="roundRect">
            <a:avLst>
              <a:gd name="adj" fmla="val 16667"/>
            </a:avLst>
          </a:prstGeom>
          <a:ln>
            <a:solidFill>
              <a:schemeClr val="accent1"/>
            </a:solidFill>
            <a:headEnd/>
            <a:tailEnd/>
          </a:ln>
        </p:spPr>
        <p:style>
          <a:lnRef idx="2">
            <a:schemeClr val="accent3"/>
          </a:lnRef>
          <a:fillRef idx="1001">
            <a:schemeClr val="lt2"/>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000000"/>
                </a:outerShdw>
              </a:effectLst>
              <a:latin typeface="Century Schoolbook" pitchFamily="18" charset="0"/>
              <a:cs typeface="Arial" pitchFamily="34" charset="0"/>
            </a:endParaRPr>
          </a:p>
        </p:txBody>
      </p:sp>
      <p:sp>
        <p:nvSpPr>
          <p:cNvPr id="72727" name="Text Box 56"/>
          <p:cNvSpPr txBox="1">
            <a:spLocks noChangeArrowheads="1"/>
          </p:cNvSpPr>
          <p:nvPr/>
        </p:nvSpPr>
        <p:spPr bwMode="auto">
          <a:xfrm>
            <a:off x="2951163" y="4940300"/>
            <a:ext cx="2735262" cy="1217613"/>
          </a:xfrm>
          <a:prstGeom prst="rect">
            <a:avLst/>
          </a:prstGeom>
          <a:noFill/>
          <a:ln w="9525">
            <a:noFill/>
            <a:miter lim="800000"/>
            <a:headEnd/>
            <a:tailEnd/>
          </a:ln>
        </p:spPr>
        <p:txBody>
          <a:bodyPr>
            <a:spAutoFit/>
          </a:bodyPr>
          <a:lstStyle/>
          <a:p>
            <a:pPr algn="ctr">
              <a:spcBef>
                <a:spcPct val="50000"/>
              </a:spcBef>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42 sec</a:t>
            </a:r>
          </a:p>
          <a:p>
            <a:pPr algn="ctr">
              <a:spcBef>
                <a:spcPct val="50000"/>
              </a:spcBef>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Page Duration</a:t>
            </a:r>
          </a:p>
          <a:p>
            <a:pPr>
              <a:spcBef>
                <a:spcPct val="50000"/>
              </a:spcBef>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7"/>
          <p:cNvGrpSpPr>
            <a:grpSpLocks/>
          </p:cNvGrpSpPr>
          <p:nvPr/>
        </p:nvGrpSpPr>
        <p:grpSpPr bwMode="auto">
          <a:xfrm>
            <a:off x="-323850" y="1066800"/>
            <a:ext cx="4343400" cy="5791200"/>
            <a:chOff x="-204" y="672"/>
            <a:chExt cx="2736" cy="3648"/>
          </a:xfrm>
        </p:grpSpPr>
        <p:pic>
          <p:nvPicPr>
            <p:cNvPr id="48144" name="Picture 5" descr="samsu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 y="672"/>
              <a:ext cx="2736" cy="3648"/>
            </a:xfrm>
            <a:prstGeom prst="rect">
              <a:avLst/>
            </a:prstGeom>
            <a:noFill/>
            <a:ln w="9525">
              <a:noFill/>
              <a:miter lim="800000"/>
              <a:headEnd/>
              <a:tailEnd/>
            </a:ln>
          </p:spPr>
        </p:pic>
        <p:pic>
          <p:nvPicPr>
            <p:cNvPr id="48145" name="Picture 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1" y="1389"/>
              <a:ext cx="1224" cy="2132"/>
            </a:xfrm>
            <a:prstGeom prst="rect">
              <a:avLst/>
            </a:prstGeom>
            <a:noFill/>
            <a:ln w="9525">
              <a:noFill/>
              <a:miter lim="800000"/>
              <a:headEnd/>
              <a:tailEnd/>
            </a:ln>
          </p:spPr>
        </p:pic>
      </p:grpSp>
      <p:sp>
        <p:nvSpPr>
          <p:cNvPr id="48130" name="Rounded Rectangular Callout 9"/>
          <p:cNvSpPr>
            <a:spLocks noChangeArrowheads="1"/>
          </p:cNvSpPr>
          <p:nvPr/>
        </p:nvSpPr>
        <p:spPr bwMode="auto">
          <a:xfrm rot="5400000">
            <a:off x="5222875" y="330200"/>
            <a:ext cx="762000" cy="4800600"/>
          </a:xfrm>
          <a:prstGeom prst="wedgeRoundRectCallout">
            <a:avLst>
              <a:gd name="adj1" fmla="val -15296"/>
              <a:gd name="adj2" fmla="val 55176"/>
              <a:gd name="adj3" fmla="val 16667"/>
            </a:avLst>
          </a:prstGeom>
          <a:solidFill>
            <a:srgbClr val="CCCCFF"/>
          </a:solidFill>
          <a:ln w="25400" algn="ctr">
            <a:solidFill>
              <a:srgbClr val="BFBFBF"/>
            </a:solidFill>
            <a:miter lim="800000"/>
            <a:headEnd/>
            <a:tailEnd/>
          </a:ln>
        </p:spPr>
        <p:txBody>
          <a:bodyPr anchor="ctr"/>
          <a:lstStyle/>
          <a:p>
            <a:pPr algn="ctr"/>
            <a:endParaRPr kumimoji="0" lang="en-US" altLang="zh-TW">
              <a:solidFill>
                <a:srgbClr val="FFFFFF"/>
              </a:solidFill>
              <a:latin typeface="Century Schoolbook"/>
            </a:endParaRPr>
          </a:p>
        </p:txBody>
      </p:sp>
      <p:sp>
        <p:nvSpPr>
          <p:cNvPr id="48131" name="Text Box 7"/>
          <p:cNvSpPr txBox="1">
            <a:spLocks noChangeArrowheads="1"/>
          </p:cNvSpPr>
          <p:nvPr/>
        </p:nvSpPr>
        <p:spPr bwMode="auto">
          <a:xfrm>
            <a:off x="3203575" y="1989138"/>
            <a:ext cx="3529013" cy="366712"/>
          </a:xfrm>
          <a:prstGeom prst="rect">
            <a:avLst/>
          </a:prstGeom>
          <a:noFill/>
          <a:ln w="9525">
            <a:noFill/>
            <a:miter lim="800000"/>
            <a:headEnd/>
            <a:tailEnd/>
          </a:ln>
        </p:spPr>
        <p:txBody>
          <a:bodyPr>
            <a:spAutoFit/>
          </a:bodyPr>
          <a:lstStyle/>
          <a:p>
            <a:pPr marL="342900" indent="-342900"/>
            <a:r>
              <a:rPr kumimoji="0" lang="en-US" altLang="zh-TW" b="1">
                <a:solidFill>
                  <a:schemeClr val="accent2"/>
                </a:solidFill>
              </a:rPr>
              <a:t>App Launch Date:</a:t>
            </a:r>
            <a:r>
              <a:rPr kumimoji="0" lang="en-US" altLang="zh-TW" b="1">
                <a:solidFill>
                  <a:schemeClr val="bg2"/>
                </a:solidFill>
              </a:rPr>
              <a:t> </a:t>
            </a:r>
            <a:r>
              <a:rPr kumimoji="0" lang="en-US" altLang="zh-TW"/>
              <a:t>Jul 2012</a:t>
            </a:r>
            <a:endParaRPr kumimoji="0" lang="en-US" altLang="zh-TW">
              <a:solidFill>
                <a:srgbClr val="FF0000"/>
              </a:solidFill>
            </a:endParaRPr>
          </a:p>
        </p:txBody>
      </p:sp>
      <p:sp>
        <p:nvSpPr>
          <p:cNvPr id="48132" name="Text Box 7"/>
          <p:cNvSpPr txBox="1">
            <a:spLocks noChangeArrowheads="1"/>
          </p:cNvSpPr>
          <p:nvPr/>
        </p:nvSpPr>
        <p:spPr bwMode="auto">
          <a:xfrm>
            <a:off x="3200400" y="2374900"/>
            <a:ext cx="3529013" cy="731838"/>
          </a:xfrm>
          <a:prstGeom prst="rect">
            <a:avLst/>
          </a:prstGeom>
          <a:noFill/>
          <a:ln w="9525">
            <a:noFill/>
            <a:miter lim="800000"/>
            <a:headEnd/>
            <a:tailEnd/>
          </a:ln>
        </p:spPr>
        <p:txBody>
          <a:bodyPr>
            <a:spAutoFit/>
          </a:bodyPr>
          <a:lstStyle/>
          <a:p>
            <a:pPr marL="342900" indent="-342900"/>
            <a:r>
              <a:rPr kumimoji="0" lang="en-US" altLang="zh-TW" b="1">
                <a:solidFill>
                  <a:schemeClr val="accent2"/>
                </a:solidFill>
              </a:rPr>
              <a:t>No. of Downloads (Jun, 2013)</a:t>
            </a:r>
            <a:br>
              <a:rPr kumimoji="0" lang="en-US" altLang="zh-TW" b="1">
                <a:solidFill>
                  <a:schemeClr val="accent2"/>
                </a:solidFill>
              </a:rPr>
            </a:br>
            <a:r>
              <a:rPr kumimoji="0" lang="en-US" altLang="zh-TW" sz="2400" b="1" i="1" u="sng">
                <a:solidFill>
                  <a:srgbClr val="FF0000"/>
                </a:solidFill>
              </a:rPr>
              <a:t>Over 2,592,541</a:t>
            </a:r>
            <a:endParaRPr kumimoji="0" lang="en-US" altLang="zh-TW" b="1">
              <a:solidFill>
                <a:srgbClr val="FF0000"/>
              </a:solidFill>
            </a:endParaRPr>
          </a:p>
        </p:txBody>
      </p:sp>
      <p:sp>
        <p:nvSpPr>
          <p:cNvPr id="17" name="Rectangle 13"/>
          <p:cNvSpPr>
            <a:spLocks noChangeArrowheads="1"/>
          </p:cNvSpPr>
          <p:nvPr/>
        </p:nvSpPr>
        <p:spPr bwMode="auto">
          <a:xfrm>
            <a:off x="503238" y="381000"/>
            <a:ext cx="8640762" cy="647700"/>
          </a:xfrm>
          <a:prstGeom prst="rect">
            <a:avLst/>
          </a:prstGeom>
          <a:noFill/>
          <a:ln w="9525">
            <a:noFill/>
            <a:miter lim="800000"/>
            <a:headEnd/>
            <a:tailEnd/>
          </a:ln>
          <a:effectLst/>
        </p:spPr>
        <p:txBody>
          <a:bodyPr anchor="ctr"/>
          <a:lstStyle/>
          <a:p>
            <a:pPr>
              <a:defRPr/>
            </a:pPr>
            <a:r>
              <a:rPr kumimoji="0" lang="en-US" altLang="zh-TW" sz="3300" b="1" dirty="0">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Apple Daily Android App – Basic Figures</a:t>
            </a:r>
          </a:p>
        </p:txBody>
      </p:sp>
      <p:grpSp>
        <p:nvGrpSpPr>
          <p:cNvPr id="48134" name="Group 14"/>
          <p:cNvGrpSpPr>
            <a:grpSpLocks/>
          </p:cNvGrpSpPr>
          <p:nvPr/>
        </p:nvGrpSpPr>
        <p:grpSpPr bwMode="auto">
          <a:xfrm>
            <a:off x="2411413" y="3357563"/>
            <a:ext cx="3984625" cy="1296987"/>
            <a:chOff x="249" y="2160"/>
            <a:chExt cx="2510" cy="817"/>
          </a:xfrm>
        </p:grpSpPr>
        <p:sp>
          <p:nvSpPr>
            <p:cNvPr id="2" name="AutoShape 55"/>
            <p:cNvSpPr>
              <a:spLocks noChangeArrowheads="1"/>
            </p:cNvSpPr>
            <p:nvPr/>
          </p:nvSpPr>
          <p:spPr bwMode="auto">
            <a:xfrm>
              <a:off x="657" y="2160"/>
              <a:ext cx="1724" cy="81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kumimoji="0" lang="en-US">
                <a:solidFill>
                  <a:srgbClr val="FF0000"/>
                </a:solidFill>
                <a:effectLst>
                  <a:outerShdw blurRad="38100" dist="38100" dir="2700000" algn="tl">
                    <a:srgbClr val="C0C0C0"/>
                  </a:outerShdw>
                </a:effectLst>
                <a:latin typeface="Century Schoolbook" pitchFamily="18" charset="0"/>
                <a:cs typeface="Arial" pitchFamily="34" charset="0"/>
              </a:endParaRPr>
            </a:p>
          </p:txBody>
        </p:sp>
        <p:sp>
          <p:nvSpPr>
            <p:cNvPr id="72717" name="Text Box 78"/>
            <p:cNvSpPr txBox="1">
              <a:spLocks noChangeArrowheads="1"/>
            </p:cNvSpPr>
            <p:nvPr/>
          </p:nvSpPr>
          <p:spPr bwMode="auto">
            <a:xfrm>
              <a:off x="249" y="2251"/>
              <a:ext cx="2510" cy="633"/>
            </a:xfrm>
            <a:prstGeom prst="rect">
              <a:avLst/>
            </a:prstGeom>
            <a:noFill/>
            <a:ln w="9525">
              <a:noFill/>
              <a:miter lim="800000"/>
              <a:headEnd/>
              <a:tailEnd/>
            </a:ln>
          </p:spPr>
          <p:txBody>
            <a:bodyPr>
              <a:spAutoFit/>
            </a:bodyPr>
            <a:lstStyle/>
            <a:p>
              <a:pPr algn="ctr">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24,919,365</a:t>
              </a:r>
            </a:p>
            <a:p>
              <a:pPr algn="ctr">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Daily Page Views</a:t>
              </a:r>
            </a:p>
            <a:p>
              <a:pPr algn="ctr">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 name="AutoShape 58"/>
          <p:cNvSpPr>
            <a:spLocks noChangeArrowheads="1"/>
          </p:cNvSpPr>
          <p:nvPr/>
        </p:nvSpPr>
        <p:spPr bwMode="auto">
          <a:xfrm>
            <a:off x="5891213" y="3357563"/>
            <a:ext cx="2881312" cy="1295400"/>
          </a:xfrm>
          <a:prstGeom prst="roundRect">
            <a:avLst>
              <a:gd name="adj" fmla="val 16667"/>
            </a:avLst>
          </a:prstGeom>
          <a:ln>
            <a:solidFill>
              <a:schemeClr val="accent1"/>
            </a:solidFill>
            <a:headEnd/>
            <a:tailEnd/>
          </a:ln>
        </p:spPr>
        <p:style>
          <a:lnRef idx="2">
            <a:schemeClr val="accent3"/>
          </a:lnRef>
          <a:fillRef idx="1001">
            <a:schemeClr val="lt2"/>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000000"/>
                </a:outerShdw>
              </a:effectLst>
              <a:latin typeface="Century Schoolbook" pitchFamily="18" charset="0"/>
              <a:cs typeface="Arial" pitchFamily="34" charset="0"/>
            </a:endParaRPr>
          </a:p>
        </p:txBody>
      </p:sp>
      <p:sp>
        <p:nvSpPr>
          <p:cNvPr id="72720" name="Text Box 81"/>
          <p:cNvSpPr txBox="1">
            <a:spLocks noChangeArrowheads="1"/>
          </p:cNvSpPr>
          <p:nvPr/>
        </p:nvSpPr>
        <p:spPr bwMode="auto">
          <a:xfrm>
            <a:off x="5340350" y="3573463"/>
            <a:ext cx="3984625" cy="1004887"/>
          </a:xfrm>
          <a:prstGeom prst="rect">
            <a:avLst/>
          </a:prstGeom>
          <a:noFill/>
          <a:ln w="9525">
            <a:noFill/>
            <a:miter lim="800000"/>
            <a:headEnd/>
            <a:tailEnd/>
          </a:ln>
        </p:spPr>
        <p:txBody>
          <a:bodyPr>
            <a:spAutoFit/>
          </a:bodyPr>
          <a:lstStyle/>
          <a:p>
            <a:pPr algn="ctr">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515,861</a:t>
            </a:r>
          </a:p>
          <a:p>
            <a:pPr algn="ctr">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Daily Unique Users</a:t>
            </a:r>
          </a:p>
          <a:p>
            <a:pPr>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sp>
        <p:nvSpPr>
          <p:cNvPr id="24" name="AutoShape 80"/>
          <p:cNvSpPr>
            <a:spLocks noChangeArrowheads="1"/>
          </p:cNvSpPr>
          <p:nvPr/>
        </p:nvSpPr>
        <p:spPr bwMode="auto">
          <a:xfrm>
            <a:off x="5891213" y="4797425"/>
            <a:ext cx="2840037" cy="1295400"/>
          </a:xfrm>
          <a:prstGeom prst="roundRect">
            <a:avLst>
              <a:gd name="adj" fmla="val 16667"/>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C0C0C0"/>
                </a:outerShdw>
              </a:effectLst>
              <a:latin typeface="Century Schoolbook" pitchFamily="18" charset="0"/>
              <a:cs typeface="Arial" pitchFamily="34" charset="0"/>
            </a:endParaRPr>
          </a:p>
        </p:txBody>
      </p:sp>
      <p:sp>
        <p:nvSpPr>
          <p:cNvPr id="72724" name="Text Box 59"/>
          <p:cNvSpPr txBox="1">
            <a:spLocks noChangeArrowheads="1"/>
          </p:cNvSpPr>
          <p:nvPr/>
        </p:nvSpPr>
        <p:spPr bwMode="auto">
          <a:xfrm>
            <a:off x="5746750" y="5013325"/>
            <a:ext cx="3119438" cy="792163"/>
          </a:xfrm>
          <a:prstGeom prst="rect">
            <a:avLst/>
          </a:prstGeom>
          <a:noFill/>
          <a:ln w="9525">
            <a:noFill/>
            <a:miter lim="800000"/>
            <a:headEnd/>
            <a:tailEnd/>
          </a:ln>
        </p:spPr>
        <p:txBody>
          <a:bodyPr>
            <a:spAutoFit/>
          </a:bodyPr>
          <a:lstStyle/>
          <a:p>
            <a:pPr algn="ctr">
              <a:spcBef>
                <a:spcPct val="50000"/>
              </a:spcBef>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16 min 38 Sec</a:t>
            </a:r>
            <a:r>
              <a:rPr kumimoji="0" lang="en-US" altLang="zh-TW" sz="45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
            </a:r>
            <a:br>
              <a:rPr kumimoji="0" lang="en-US" altLang="zh-TW" sz="45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b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User Session Duration</a:t>
            </a:r>
          </a:p>
        </p:txBody>
      </p:sp>
      <p:sp>
        <p:nvSpPr>
          <p:cNvPr id="22" name="AutoShape 77"/>
          <p:cNvSpPr>
            <a:spLocks noChangeArrowheads="1"/>
          </p:cNvSpPr>
          <p:nvPr/>
        </p:nvSpPr>
        <p:spPr bwMode="auto">
          <a:xfrm>
            <a:off x="3011488" y="4797425"/>
            <a:ext cx="2808287" cy="1295400"/>
          </a:xfrm>
          <a:prstGeom prst="roundRect">
            <a:avLst>
              <a:gd name="adj" fmla="val 16667"/>
            </a:avLst>
          </a:prstGeom>
          <a:ln>
            <a:solidFill>
              <a:schemeClr val="accent1"/>
            </a:solidFill>
            <a:headEnd/>
            <a:tailEnd/>
          </a:ln>
        </p:spPr>
        <p:style>
          <a:lnRef idx="2">
            <a:schemeClr val="accent3"/>
          </a:lnRef>
          <a:fillRef idx="1001">
            <a:schemeClr val="lt2"/>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000000"/>
                </a:outerShdw>
              </a:effectLst>
              <a:latin typeface="Century Schoolbook" pitchFamily="18" charset="0"/>
              <a:cs typeface="Arial" pitchFamily="34" charset="0"/>
            </a:endParaRPr>
          </a:p>
        </p:txBody>
      </p:sp>
      <p:sp>
        <p:nvSpPr>
          <p:cNvPr id="72727" name="Text Box 56"/>
          <p:cNvSpPr txBox="1">
            <a:spLocks noChangeArrowheads="1"/>
          </p:cNvSpPr>
          <p:nvPr/>
        </p:nvSpPr>
        <p:spPr bwMode="auto">
          <a:xfrm>
            <a:off x="3082925" y="4940300"/>
            <a:ext cx="2735263" cy="1217613"/>
          </a:xfrm>
          <a:prstGeom prst="rect">
            <a:avLst/>
          </a:prstGeom>
          <a:noFill/>
          <a:ln w="9525">
            <a:noFill/>
            <a:miter lim="800000"/>
            <a:headEnd/>
            <a:tailEnd/>
          </a:ln>
        </p:spPr>
        <p:txBody>
          <a:bodyPr>
            <a:spAutoFit/>
          </a:bodyPr>
          <a:lstStyle/>
          <a:p>
            <a:pPr algn="ctr">
              <a:spcBef>
                <a:spcPct val="50000"/>
              </a:spcBef>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38 sec</a:t>
            </a:r>
          </a:p>
          <a:p>
            <a:pPr algn="ctr">
              <a:spcBef>
                <a:spcPct val="50000"/>
              </a:spcBef>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Page Duration</a:t>
            </a:r>
          </a:p>
          <a:p>
            <a:pPr>
              <a:spcBef>
                <a:spcPct val="50000"/>
              </a:spcBef>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sp>
        <p:nvSpPr>
          <p:cNvPr id="48141" name="Rectangle 60"/>
          <p:cNvSpPr>
            <a:spLocks noChangeArrowheads="1"/>
          </p:cNvSpPr>
          <p:nvPr/>
        </p:nvSpPr>
        <p:spPr bwMode="auto">
          <a:xfrm>
            <a:off x="1187450" y="6453188"/>
            <a:ext cx="2416175" cy="244475"/>
          </a:xfrm>
          <a:prstGeom prst="rect">
            <a:avLst/>
          </a:prstGeom>
          <a:noFill/>
          <a:ln w="9525">
            <a:noFill/>
            <a:miter lim="800000"/>
            <a:headEnd/>
            <a:tailEnd/>
          </a:ln>
        </p:spPr>
        <p:txBody>
          <a:bodyPr wrap="none">
            <a:spAutoFit/>
          </a:bodyPr>
          <a:lstStyle/>
          <a:p>
            <a:r>
              <a:rPr kumimoji="0" lang="en-US" altLang="zh-TW" sz="1000" i="1"/>
              <a:t>Source : Nielsen SiteCensus, May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503238" y="381000"/>
            <a:ext cx="8640762" cy="647700"/>
          </a:xfrm>
          <a:prstGeom prst="rect">
            <a:avLst/>
          </a:prstGeom>
          <a:noFill/>
          <a:ln w="9525">
            <a:noFill/>
            <a:miter lim="800000"/>
            <a:headEnd/>
            <a:tailEnd/>
          </a:ln>
          <a:effectLst/>
        </p:spPr>
        <p:txBody>
          <a:bodyPr anchor="ctr"/>
          <a:lstStyle/>
          <a:p>
            <a:pPr>
              <a:defRPr/>
            </a:pPr>
            <a:r>
              <a:rPr kumimoji="0" lang="en-US" altLang="zh-TW" sz="3300" b="1" dirty="0">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Apple Daily </a:t>
            </a:r>
            <a:r>
              <a:rPr kumimoji="0" lang="en-US" altLang="zh-TW" sz="3300" b="1" dirty="0" err="1">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iPad</a:t>
            </a:r>
            <a:r>
              <a:rPr kumimoji="0" lang="en-US" altLang="zh-TW" sz="3300" b="1" dirty="0">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 App – Basic Figures</a:t>
            </a:r>
          </a:p>
        </p:txBody>
      </p:sp>
      <p:pic>
        <p:nvPicPr>
          <p:cNvPr id="50178" name="Picture 18" descr="照片"/>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524000"/>
            <a:ext cx="3276600" cy="4368800"/>
          </a:xfrm>
          <a:prstGeom prst="rect">
            <a:avLst/>
          </a:prstGeom>
          <a:noFill/>
          <a:ln w="9525">
            <a:noFill/>
            <a:miter lim="800000"/>
            <a:headEnd/>
            <a:tailEnd/>
          </a:ln>
        </p:spPr>
      </p:pic>
      <p:sp>
        <p:nvSpPr>
          <p:cNvPr id="50179" name="Text Box 16"/>
          <p:cNvSpPr txBox="1">
            <a:spLocks noChangeArrowheads="1"/>
          </p:cNvSpPr>
          <p:nvPr/>
        </p:nvSpPr>
        <p:spPr bwMode="auto">
          <a:xfrm>
            <a:off x="1258888" y="6453188"/>
            <a:ext cx="4495800" cy="246062"/>
          </a:xfrm>
          <a:prstGeom prst="rect">
            <a:avLst/>
          </a:prstGeom>
          <a:noFill/>
          <a:ln w="9525">
            <a:noFill/>
            <a:miter lim="800000"/>
            <a:headEnd/>
            <a:tailEnd/>
          </a:ln>
        </p:spPr>
        <p:txBody>
          <a:bodyPr>
            <a:spAutoFit/>
          </a:bodyPr>
          <a:lstStyle/>
          <a:p>
            <a:r>
              <a:rPr kumimoji="0" lang="en-US" altLang="zh-TW" sz="1000" i="1"/>
              <a:t>Source : Nielsen SiteCensus, Jun 2013</a:t>
            </a:r>
          </a:p>
        </p:txBody>
      </p:sp>
      <p:sp>
        <p:nvSpPr>
          <p:cNvPr id="50180" name="Rounded Rectangular Callout 9"/>
          <p:cNvSpPr>
            <a:spLocks noChangeArrowheads="1"/>
          </p:cNvSpPr>
          <p:nvPr/>
        </p:nvSpPr>
        <p:spPr bwMode="auto">
          <a:xfrm rot="5400000">
            <a:off x="5943600" y="330200"/>
            <a:ext cx="762000" cy="4800600"/>
          </a:xfrm>
          <a:prstGeom prst="wedgeRoundRectCallout">
            <a:avLst>
              <a:gd name="adj1" fmla="val -15296"/>
              <a:gd name="adj2" fmla="val 55176"/>
              <a:gd name="adj3" fmla="val 16667"/>
            </a:avLst>
          </a:prstGeom>
          <a:solidFill>
            <a:srgbClr val="CCCCFF"/>
          </a:solidFill>
          <a:ln w="25400" algn="ctr">
            <a:solidFill>
              <a:srgbClr val="BFBFBF"/>
            </a:solidFill>
            <a:miter lim="800000"/>
            <a:headEnd/>
            <a:tailEnd/>
          </a:ln>
        </p:spPr>
        <p:txBody>
          <a:bodyPr anchor="ctr"/>
          <a:lstStyle/>
          <a:p>
            <a:pPr algn="ctr"/>
            <a:endParaRPr kumimoji="0" lang="en-US" altLang="zh-TW">
              <a:solidFill>
                <a:srgbClr val="FFFFFF"/>
              </a:solidFill>
              <a:latin typeface="Century Schoolbook"/>
            </a:endParaRPr>
          </a:p>
        </p:txBody>
      </p:sp>
      <p:sp>
        <p:nvSpPr>
          <p:cNvPr id="50181" name="Text Box 7"/>
          <p:cNvSpPr txBox="1">
            <a:spLocks noChangeArrowheads="1"/>
          </p:cNvSpPr>
          <p:nvPr/>
        </p:nvSpPr>
        <p:spPr bwMode="auto">
          <a:xfrm>
            <a:off x="3944938" y="2374900"/>
            <a:ext cx="3529012" cy="731838"/>
          </a:xfrm>
          <a:prstGeom prst="rect">
            <a:avLst/>
          </a:prstGeom>
          <a:noFill/>
          <a:ln w="9525">
            <a:noFill/>
            <a:miter lim="800000"/>
            <a:headEnd/>
            <a:tailEnd/>
          </a:ln>
        </p:spPr>
        <p:txBody>
          <a:bodyPr>
            <a:spAutoFit/>
          </a:bodyPr>
          <a:lstStyle/>
          <a:p>
            <a:pPr marL="342900" indent="-342900"/>
            <a:r>
              <a:rPr kumimoji="0" lang="en-US" altLang="zh-TW" b="1">
                <a:solidFill>
                  <a:schemeClr val="accent2"/>
                </a:solidFill>
              </a:rPr>
              <a:t>No. of Downloads (Jun, 2013)</a:t>
            </a:r>
            <a:br>
              <a:rPr kumimoji="0" lang="en-US" altLang="zh-TW" b="1">
                <a:solidFill>
                  <a:schemeClr val="accent2"/>
                </a:solidFill>
              </a:rPr>
            </a:br>
            <a:r>
              <a:rPr kumimoji="0" lang="en-US" altLang="zh-TW" sz="2400" b="1" i="1" u="sng">
                <a:solidFill>
                  <a:srgbClr val="FF0000"/>
                </a:solidFill>
              </a:rPr>
              <a:t>Over 753,417</a:t>
            </a:r>
            <a:endParaRPr kumimoji="0" lang="en-US" altLang="zh-TW" b="1">
              <a:solidFill>
                <a:srgbClr val="FF0000"/>
              </a:solidFill>
            </a:endParaRPr>
          </a:p>
        </p:txBody>
      </p:sp>
      <p:sp>
        <p:nvSpPr>
          <p:cNvPr id="50182" name="Text Box 7"/>
          <p:cNvSpPr txBox="1">
            <a:spLocks noChangeArrowheads="1"/>
          </p:cNvSpPr>
          <p:nvPr/>
        </p:nvSpPr>
        <p:spPr bwMode="auto">
          <a:xfrm>
            <a:off x="3962400" y="1838325"/>
            <a:ext cx="5181600" cy="366713"/>
          </a:xfrm>
          <a:prstGeom prst="rect">
            <a:avLst/>
          </a:prstGeom>
          <a:noFill/>
          <a:ln w="9525">
            <a:noFill/>
            <a:miter lim="800000"/>
            <a:headEnd/>
            <a:tailEnd/>
          </a:ln>
        </p:spPr>
        <p:txBody>
          <a:bodyPr>
            <a:spAutoFit/>
          </a:bodyPr>
          <a:lstStyle/>
          <a:p>
            <a:pPr marL="342900" indent="-342900"/>
            <a:r>
              <a:rPr kumimoji="0" lang="en-US" altLang="zh-TW" b="1">
                <a:solidFill>
                  <a:schemeClr val="accent2"/>
                </a:solidFill>
              </a:rPr>
              <a:t>App Launch Date:</a:t>
            </a:r>
            <a:r>
              <a:rPr kumimoji="0" lang="en-US" altLang="zh-TW" b="1">
                <a:solidFill>
                  <a:schemeClr val="bg2"/>
                </a:solidFill>
              </a:rPr>
              <a:t> </a:t>
            </a:r>
            <a:r>
              <a:rPr kumimoji="0" lang="en-US" altLang="zh-TW"/>
              <a:t>Apr 2011</a:t>
            </a:r>
          </a:p>
        </p:txBody>
      </p:sp>
      <p:grpSp>
        <p:nvGrpSpPr>
          <p:cNvPr id="50183" name="Group 11"/>
          <p:cNvGrpSpPr>
            <a:grpSpLocks/>
          </p:cNvGrpSpPr>
          <p:nvPr/>
        </p:nvGrpSpPr>
        <p:grpSpPr bwMode="auto">
          <a:xfrm>
            <a:off x="3348038" y="3357563"/>
            <a:ext cx="3984625" cy="1296987"/>
            <a:chOff x="249" y="2160"/>
            <a:chExt cx="2510" cy="817"/>
          </a:xfrm>
        </p:grpSpPr>
        <p:sp>
          <p:nvSpPr>
            <p:cNvPr id="17" name="AutoShape 55"/>
            <p:cNvSpPr>
              <a:spLocks noChangeArrowheads="1"/>
            </p:cNvSpPr>
            <p:nvPr/>
          </p:nvSpPr>
          <p:spPr bwMode="auto">
            <a:xfrm>
              <a:off x="657" y="2160"/>
              <a:ext cx="1724" cy="81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kumimoji="0" lang="en-US">
                <a:solidFill>
                  <a:srgbClr val="FF0000"/>
                </a:solidFill>
                <a:effectLst>
                  <a:outerShdw blurRad="38100" dist="38100" dir="2700000" algn="tl">
                    <a:srgbClr val="C0C0C0"/>
                  </a:outerShdw>
                </a:effectLst>
                <a:latin typeface="Century Schoolbook" pitchFamily="18" charset="0"/>
                <a:cs typeface="Arial" pitchFamily="34" charset="0"/>
              </a:endParaRPr>
            </a:p>
          </p:txBody>
        </p:sp>
        <p:sp>
          <p:nvSpPr>
            <p:cNvPr id="72717" name="Text Box 78"/>
            <p:cNvSpPr txBox="1">
              <a:spLocks noChangeArrowheads="1"/>
            </p:cNvSpPr>
            <p:nvPr/>
          </p:nvSpPr>
          <p:spPr bwMode="auto">
            <a:xfrm>
              <a:off x="249" y="2251"/>
              <a:ext cx="2510" cy="633"/>
            </a:xfrm>
            <a:prstGeom prst="rect">
              <a:avLst/>
            </a:prstGeom>
            <a:noFill/>
            <a:ln w="9525">
              <a:noFill/>
              <a:miter lim="800000"/>
              <a:headEnd/>
              <a:tailEnd/>
            </a:ln>
          </p:spPr>
          <p:txBody>
            <a:bodyPr>
              <a:spAutoFit/>
            </a:bodyPr>
            <a:lstStyle/>
            <a:p>
              <a:pPr algn="ctr">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2,260,000+</a:t>
              </a:r>
            </a:p>
            <a:p>
              <a:pPr algn="ctr">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Average Daily Page Views</a:t>
              </a:r>
            </a:p>
            <a:p>
              <a:pPr algn="ctr">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 name="AutoShape 58"/>
          <p:cNvSpPr>
            <a:spLocks noChangeArrowheads="1"/>
          </p:cNvSpPr>
          <p:nvPr/>
        </p:nvSpPr>
        <p:spPr bwMode="auto">
          <a:xfrm>
            <a:off x="3924300" y="4797425"/>
            <a:ext cx="2881313" cy="1295400"/>
          </a:xfrm>
          <a:prstGeom prst="roundRect">
            <a:avLst>
              <a:gd name="adj" fmla="val 16667"/>
            </a:avLst>
          </a:prstGeom>
          <a:ln>
            <a:solidFill>
              <a:schemeClr val="accent1"/>
            </a:solidFill>
            <a:headEnd/>
            <a:tailEnd/>
          </a:ln>
        </p:spPr>
        <p:style>
          <a:lnRef idx="2">
            <a:schemeClr val="accent3"/>
          </a:lnRef>
          <a:fillRef idx="1001">
            <a:schemeClr val="lt2"/>
          </a:fillRef>
          <a:effectRef idx="0">
            <a:schemeClr val="accent3"/>
          </a:effectRef>
          <a:fontRef idx="minor">
            <a:schemeClr val="dk1"/>
          </a:fontRef>
        </p:style>
        <p:txBody>
          <a:bodyPr wrap="none" anchor="ctr"/>
          <a:lstStyle/>
          <a:p>
            <a:pPr>
              <a:defRPr/>
            </a:pPr>
            <a:endParaRPr kumimoji="0" lang="en-US">
              <a:solidFill>
                <a:srgbClr val="FF0000"/>
              </a:solidFill>
              <a:effectLst>
                <a:outerShdw blurRad="38100" dist="38100" dir="2700000" algn="tl">
                  <a:srgbClr val="000000"/>
                </a:outerShdw>
              </a:effectLst>
              <a:latin typeface="Century Schoolbook" pitchFamily="18" charset="0"/>
              <a:cs typeface="Arial" pitchFamily="34" charset="0"/>
            </a:endParaRPr>
          </a:p>
        </p:txBody>
      </p:sp>
      <p:sp>
        <p:nvSpPr>
          <p:cNvPr id="72720" name="Text Box 81"/>
          <p:cNvSpPr txBox="1">
            <a:spLocks noChangeArrowheads="1"/>
          </p:cNvSpPr>
          <p:nvPr/>
        </p:nvSpPr>
        <p:spPr bwMode="auto">
          <a:xfrm>
            <a:off x="3348038" y="5013325"/>
            <a:ext cx="3984625" cy="1004888"/>
          </a:xfrm>
          <a:prstGeom prst="rect">
            <a:avLst/>
          </a:prstGeom>
          <a:noFill/>
          <a:ln w="9525">
            <a:noFill/>
            <a:miter lim="800000"/>
            <a:headEnd/>
            <a:tailEnd/>
          </a:ln>
        </p:spPr>
        <p:txBody>
          <a:bodyPr>
            <a:spAutoFit/>
          </a:bodyPr>
          <a:lstStyle/>
          <a:p>
            <a:pPr algn="ctr">
              <a:defRPr/>
            </a:pPr>
            <a:r>
              <a:rPr kumimoji="0" lang="en-US" altLang="zh-TW" sz="32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74,000</a:t>
            </a:r>
          </a:p>
          <a:p>
            <a:pPr algn="ctr">
              <a:defRPr/>
            </a:pP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Daily Unique Users</a:t>
            </a:r>
          </a:p>
          <a:p>
            <a:pPr>
              <a:buFontTx/>
              <a:buChar char="•"/>
              <a:defRPr/>
            </a:pPr>
            <a:endPar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sz="4000" smtClean="0"/>
              <a:t>Apple Daily Video News Trend</a:t>
            </a:r>
          </a:p>
        </p:txBody>
      </p:sp>
      <p:sp>
        <p:nvSpPr>
          <p:cNvPr id="16394" name="Rectangle 6"/>
          <p:cNvSpPr>
            <a:spLocks noChangeArrowheads="1"/>
          </p:cNvSpPr>
          <p:nvPr/>
        </p:nvSpPr>
        <p:spPr bwMode="auto">
          <a:xfrm>
            <a:off x="684213" y="1628775"/>
            <a:ext cx="7861300" cy="457200"/>
          </a:xfrm>
          <a:prstGeom prst="rect">
            <a:avLst/>
          </a:prstGeom>
          <a:noFill/>
          <a:ln w="9525">
            <a:noFill/>
            <a:miter lim="800000"/>
            <a:headEnd/>
            <a:tailEnd/>
          </a:ln>
        </p:spPr>
        <p:txBody>
          <a:bodyPr wrap="none">
            <a:spAutoFit/>
          </a:bodyPr>
          <a:lstStyle/>
          <a:p>
            <a:r>
              <a:rPr lang="en-US" altLang="zh-TW" sz="2400">
                <a:solidFill>
                  <a:srgbClr val="333333"/>
                </a:solidFill>
              </a:rPr>
              <a:t>Video views </a:t>
            </a:r>
            <a:r>
              <a:rPr lang="en-US" altLang="zh-TW" sz="2400" b="1">
                <a:solidFill>
                  <a:srgbClr val="CC0000"/>
                </a:solidFill>
              </a:rPr>
              <a:t>more than tripled</a:t>
            </a:r>
            <a:r>
              <a:rPr lang="en-US" altLang="zh-TW" sz="2400">
                <a:solidFill>
                  <a:srgbClr val="333333"/>
                </a:solidFill>
              </a:rPr>
              <a:t> since our launch in 2011!</a:t>
            </a:r>
            <a:endParaRPr lang="zh-TW" altLang="en-US" sz="2400">
              <a:solidFill>
                <a:srgbClr val="333333"/>
              </a:solidFill>
            </a:endParaRPr>
          </a:p>
        </p:txBody>
      </p:sp>
      <p:sp>
        <p:nvSpPr>
          <p:cNvPr id="16395" name="Text Box 16"/>
          <p:cNvSpPr txBox="1">
            <a:spLocks noChangeArrowheads="1"/>
          </p:cNvSpPr>
          <p:nvPr/>
        </p:nvSpPr>
        <p:spPr bwMode="auto">
          <a:xfrm>
            <a:off x="1258888" y="6453188"/>
            <a:ext cx="6769100" cy="244475"/>
          </a:xfrm>
          <a:prstGeom prst="rect">
            <a:avLst/>
          </a:prstGeom>
          <a:noFill/>
          <a:ln w="9525">
            <a:noFill/>
            <a:miter lim="800000"/>
            <a:headEnd/>
            <a:tailEnd/>
          </a:ln>
        </p:spPr>
        <p:txBody>
          <a:bodyPr>
            <a:spAutoFit/>
          </a:bodyPr>
          <a:lstStyle/>
          <a:p>
            <a:r>
              <a:rPr kumimoji="0" lang="en-US" altLang="zh-TW" sz="1000" i="1"/>
              <a:t>Source : Apple Daily Internal Server Log, Jun 2013 (Inclusive of all platforms, Action News and Instant news)</a:t>
            </a:r>
          </a:p>
        </p:txBody>
      </p:sp>
      <p:graphicFrame>
        <p:nvGraphicFramePr>
          <p:cNvPr id="16392" name="Object 8"/>
          <p:cNvGraphicFramePr>
            <a:graphicFrameLocks noChangeAspect="1"/>
          </p:cNvGraphicFramePr>
          <p:nvPr/>
        </p:nvGraphicFramePr>
        <p:xfrm>
          <a:off x="684213" y="2205038"/>
          <a:ext cx="7762875" cy="4124325"/>
        </p:xfrm>
        <a:graphic>
          <a:graphicData uri="http://schemas.openxmlformats.org/presentationml/2006/ole">
            <p:oleObj spid="_x0000_s1030" name="Worksheet" r:id="rId4" imgW="7762960" imgH="4124315" progId="Excel.Sheet.8">
              <p:embed/>
            </p:oleObj>
          </a:graphicData>
        </a:graphic>
      </p:graphicFrame>
    </p:spTree>
    <p:extLst>
      <p:ext uri="{BB962C8B-B14F-4D97-AF65-F5344CB8AC3E}">
        <p14:creationId xmlns:p14="http://schemas.microsoft.com/office/powerpoint/2010/main" xmlns="" val="37928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252536" y="2565400"/>
            <a:ext cx="9756576" cy="1470025"/>
          </a:xfrm>
          <a:prstGeom prst="rect">
            <a:avLst/>
          </a:prstGeom>
          <a:noFill/>
          <a:ln w="9525">
            <a:noFill/>
            <a:miter lim="800000"/>
            <a:headEnd/>
            <a:tailEnd/>
          </a:ln>
        </p:spPr>
        <p:txBody>
          <a:bodyPr anchor="ctr"/>
          <a:lstStyle/>
          <a:p>
            <a:pPr algn="ctr" eaLnBrk="0" hangingPunct="0">
              <a:defRPr/>
            </a:pPr>
            <a:r>
              <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We are more than just a news platform</a:t>
            </a:r>
            <a:endParaRPr lang="en-US" altLang="zh-TW" sz="3600" b="1" dirty="0">
              <a:solidFill>
                <a:srgbClr val="333333"/>
              </a:solidFill>
              <a:effectLst>
                <a:outerShdw blurRad="38100" dist="38100" dir="2700000" algn="tl">
                  <a:srgbClr val="C0C0C0"/>
                </a:outerShdw>
              </a:effectLst>
              <a:latin typeface="Arial" pitchFamily="34" charset="0"/>
              <a:ea typeface="新細明體" pitchFamily="18"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68313" y="260350"/>
            <a:ext cx="8229600" cy="1143000"/>
          </a:xfrm>
        </p:spPr>
        <p:txBody>
          <a:bodyPr/>
          <a:lstStyle/>
          <a:p>
            <a:pPr eaLnBrk="1" hangingPunct="1">
              <a:defRPr/>
            </a:pPr>
            <a:r>
              <a:rPr lang="zh-TW" altLang="en-US" sz="4000" dirty="0" smtClean="0">
                <a:effectLst>
                  <a:outerShdw blurRad="38100" dist="38100" dir="2700000" algn="tl">
                    <a:srgbClr val="C0C0C0"/>
                  </a:outerShdw>
                </a:effectLst>
              </a:rPr>
              <a:t>亂</a:t>
            </a:r>
            <a:r>
              <a:rPr lang="zh-TW" altLang="en-US" sz="4000" dirty="0" smtClean="0"/>
              <a:t>噏</a:t>
            </a:r>
            <a:r>
              <a:rPr lang="en-US" altLang="zh-TW" sz="4000" dirty="0" smtClean="0">
                <a:effectLst>
                  <a:outerShdw blurRad="38100" dist="38100" dir="2700000" algn="tl">
                    <a:srgbClr val="C0C0C0"/>
                  </a:outerShdw>
                </a:effectLst>
              </a:rPr>
              <a:t>24 (3Men Up)</a:t>
            </a:r>
          </a:p>
        </p:txBody>
      </p:sp>
      <p:sp>
        <p:nvSpPr>
          <p:cNvPr id="18434" name="Rectangle 3"/>
          <p:cNvSpPr>
            <a:spLocks noGrp="1" noChangeArrowheads="1"/>
          </p:cNvSpPr>
          <p:nvPr>
            <p:ph type="body" idx="4294967295"/>
          </p:nvPr>
        </p:nvSpPr>
        <p:spPr>
          <a:xfrm>
            <a:off x="468313" y="1700213"/>
            <a:ext cx="4103687" cy="4537075"/>
          </a:xfrm>
        </p:spPr>
        <p:txBody>
          <a:bodyPr/>
          <a:lstStyle/>
          <a:p>
            <a:pPr marL="180975" indent="-180975" eaLnBrk="1" hangingPunct="1">
              <a:lnSpc>
                <a:spcPct val="90000"/>
              </a:lnSpc>
              <a:spcBef>
                <a:spcPct val="50000"/>
              </a:spcBef>
            </a:pPr>
            <a:r>
              <a:rPr lang="en-US" altLang="zh-TW" sz="2000" smtClean="0">
                <a:solidFill>
                  <a:srgbClr val="333333"/>
                </a:solidFill>
              </a:rPr>
              <a:t>Launch Date: 11 Jul, 2013</a:t>
            </a:r>
          </a:p>
          <a:p>
            <a:pPr marL="180975" indent="-180975" eaLnBrk="1" hangingPunct="1">
              <a:lnSpc>
                <a:spcPct val="90000"/>
              </a:lnSpc>
              <a:spcBef>
                <a:spcPct val="50000"/>
              </a:spcBef>
            </a:pPr>
            <a:r>
              <a:rPr lang="en-US" altLang="zh-TW" sz="2000" smtClean="0">
                <a:solidFill>
                  <a:srgbClr val="333333"/>
                </a:solidFill>
              </a:rPr>
              <a:t>Air Time: Every Thu at 23:00</a:t>
            </a:r>
          </a:p>
          <a:p>
            <a:pPr marL="180975" indent="-180975" eaLnBrk="1" hangingPunct="1">
              <a:lnSpc>
                <a:spcPct val="90000"/>
              </a:lnSpc>
              <a:spcBef>
                <a:spcPct val="50000"/>
              </a:spcBef>
            </a:pPr>
            <a:r>
              <a:rPr lang="en-US" altLang="zh-TW" sz="2000" smtClean="0">
                <a:solidFill>
                  <a:srgbClr val="333333"/>
                </a:solidFill>
              </a:rPr>
              <a:t>Talk show style and comedy-oriented video program hosted by Jimmy Lai</a:t>
            </a:r>
            <a:r>
              <a:rPr lang="zh-TW" altLang="en-US" sz="2000" smtClean="0">
                <a:solidFill>
                  <a:srgbClr val="333333"/>
                </a:solidFill>
              </a:rPr>
              <a:t>黎智英 </a:t>
            </a:r>
            <a:r>
              <a:rPr lang="en-US" altLang="zh-TW" sz="2000" smtClean="0">
                <a:solidFill>
                  <a:srgbClr val="333333"/>
                </a:solidFill>
              </a:rPr>
              <a:t>(Director and Chairman of Next Media), Cai Lan</a:t>
            </a:r>
            <a:r>
              <a:rPr lang="zh-TW" altLang="en-US" sz="2000" smtClean="0">
                <a:solidFill>
                  <a:srgbClr val="333333"/>
                </a:solidFill>
              </a:rPr>
              <a:t>蔡瀾 </a:t>
            </a:r>
            <a:r>
              <a:rPr lang="en-US" altLang="zh-TW" sz="2000" smtClean="0">
                <a:solidFill>
                  <a:srgbClr val="333333"/>
                </a:solidFill>
              </a:rPr>
              <a:t>(famous food critic) and Ni Kuang</a:t>
            </a:r>
            <a:r>
              <a:rPr lang="zh-TW" altLang="en-US" sz="2000" smtClean="0">
                <a:solidFill>
                  <a:srgbClr val="333333"/>
                </a:solidFill>
              </a:rPr>
              <a:t>倪匡 </a:t>
            </a:r>
            <a:r>
              <a:rPr lang="en-US" altLang="zh-TW" sz="2000" smtClean="0">
                <a:solidFill>
                  <a:srgbClr val="333333"/>
                </a:solidFill>
              </a:rPr>
              <a:t>(famous novelist) </a:t>
            </a:r>
            <a:endParaRPr lang="en-US" altLang="zh-TW" sz="2000" smtClean="0">
              <a:solidFill>
                <a:srgbClr val="CC0000"/>
              </a:solidFill>
            </a:endParaRPr>
          </a:p>
        </p:txBody>
      </p:sp>
      <p:pic>
        <p:nvPicPr>
          <p:cNvPr id="18435" name="Picture 5">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16536" r="18489"/>
          <a:stretch>
            <a:fillRect/>
          </a:stretch>
        </p:blipFill>
        <p:spPr bwMode="auto">
          <a:xfrm>
            <a:off x="4716463" y="1557338"/>
            <a:ext cx="3960812" cy="4362450"/>
          </a:xfrm>
          <a:prstGeom prst="rect">
            <a:avLst/>
          </a:prstGeom>
          <a:noFill/>
          <a:ln w="9525">
            <a:noFill/>
            <a:miter lim="800000"/>
            <a:headEnd/>
            <a:tailEnd/>
          </a:ln>
        </p:spPr>
      </p:pic>
      <p:grpSp>
        <p:nvGrpSpPr>
          <p:cNvPr id="18436" name="Group 10"/>
          <p:cNvGrpSpPr>
            <a:grpSpLocks/>
          </p:cNvGrpSpPr>
          <p:nvPr/>
        </p:nvGrpSpPr>
        <p:grpSpPr bwMode="auto">
          <a:xfrm>
            <a:off x="3924300" y="4437063"/>
            <a:ext cx="1095375" cy="1971675"/>
            <a:chOff x="2154" y="2704"/>
            <a:chExt cx="690" cy="1242"/>
          </a:xfrm>
        </p:grpSpPr>
        <p:pic>
          <p:nvPicPr>
            <p:cNvPr id="18439" name="Picture 16" descr="Samsung S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54" y="2704"/>
              <a:ext cx="690" cy="1242"/>
            </a:xfrm>
            <a:prstGeom prst="rect">
              <a:avLst/>
            </a:prstGeom>
            <a:noFill/>
            <a:ln w="9525">
              <a:noFill/>
              <a:miter lim="800000"/>
              <a:headEnd/>
              <a:tailEnd/>
            </a:ln>
          </p:spPr>
        </p:pic>
        <p:pic>
          <p:nvPicPr>
            <p:cNvPr id="1844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45" y="2840"/>
              <a:ext cx="544" cy="953"/>
            </a:xfrm>
            <a:prstGeom prst="rect">
              <a:avLst/>
            </a:prstGeom>
            <a:noFill/>
            <a:ln w="9525">
              <a:noFill/>
              <a:miter lim="800000"/>
              <a:headEnd/>
              <a:tailEnd/>
            </a:ln>
          </p:spPr>
        </p:pic>
      </p:grpSp>
      <p:sp>
        <p:nvSpPr>
          <p:cNvPr id="18437" name="Oval 11"/>
          <p:cNvSpPr>
            <a:spLocks noChangeArrowheads="1"/>
          </p:cNvSpPr>
          <p:nvPr/>
        </p:nvSpPr>
        <p:spPr bwMode="auto">
          <a:xfrm>
            <a:off x="7380288" y="1844675"/>
            <a:ext cx="517525" cy="238125"/>
          </a:xfrm>
          <a:prstGeom prst="ellipse">
            <a:avLst/>
          </a:prstGeom>
          <a:noFill/>
          <a:ln w="28575">
            <a:solidFill>
              <a:srgbClr val="FF0000"/>
            </a:solidFill>
            <a:round/>
            <a:headEnd/>
            <a:tailEnd/>
          </a:ln>
        </p:spPr>
        <p:txBody>
          <a:bodyPr wrap="none" anchor="ctr"/>
          <a:lstStyle/>
          <a:p>
            <a:endParaRPr lang="en-US" altLang="zh-TW"/>
          </a:p>
        </p:txBody>
      </p:sp>
      <p:sp>
        <p:nvSpPr>
          <p:cNvPr id="18438" name="Rectangle 13"/>
          <p:cNvSpPr>
            <a:spLocks noChangeArrowheads="1"/>
          </p:cNvSpPr>
          <p:nvPr/>
        </p:nvSpPr>
        <p:spPr bwMode="auto">
          <a:xfrm>
            <a:off x="5003800" y="6021388"/>
            <a:ext cx="3657600" cy="641350"/>
          </a:xfrm>
          <a:prstGeom prst="rect">
            <a:avLst/>
          </a:prstGeom>
          <a:noFill/>
          <a:ln w="9525">
            <a:noFill/>
            <a:miter lim="800000"/>
            <a:headEnd/>
            <a:tailEnd/>
          </a:ln>
        </p:spPr>
        <p:txBody>
          <a:bodyPr>
            <a:spAutoFit/>
          </a:bodyPr>
          <a:lstStyle/>
          <a:p>
            <a:r>
              <a:rPr lang="en-US" altLang="zh-TW">
                <a:hlinkClick r:id="rId3"/>
              </a:rPr>
              <a:t>http://hk.apple.nextmedia.com/livestream/channel/talk24</a:t>
            </a: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ChangeArrowheads="1"/>
          </p:cNvSpPr>
          <p:nvPr/>
        </p:nvSpPr>
        <p:spPr bwMode="auto">
          <a:xfrm>
            <a:off x="4859338" y="1557338"/>
            <a:ext cx="3959225" cy="4464050"/>
          </a:xfrm>
          <a:prstGeom prst="roundRect">
            <a:avLst>
              <a:gd name="adj" fmla="val 4611"/>
            </a:avLst>
          </a:prstGeom>
          <a:solidFill>
            <a:srgbClr val="FFCC99"/>
          </a:solidFill>
          <a:ln w="9525">
            <a:noFill/>
            <a:round/>
            <a:headEnd/>
            <a:tailEnd/>
          </a:ln>
          <a:effectLst>
            <a:outerShdw dist="35921" dir="2700000" algn="ctr" rotWithShape="0">
              <a:schemeClr val="bg2"/>
            </a:outerShdw>
          </a:effectLst>
        </p:spPr>
        <p:txBody>
          <a:bodyPr wrap="none" anchor="ctr"/>
          <a:lstStyle/>
          <a:p>
            <a:pPr>
              <a:defRPr/>
            </a:pPr>
            <a:endParaRPr lang="en-US">
              <a:latin typeface="Arial" pitchFamily="34" charset="0"/>
              <a:ea typeface="新細明體" pitchFamily="18" charset="-120"/>
              <a:cs typeface="+mn-cs"/>
            </a:endParaRPr>
          </a:p>
        </p:txBody>
      </p:sp>
      <p:sp>
        <p:nvSpPr>
          <p:cNvPr id="114691" name="AutoShape 3"/>
          <p:cNvSpPr>
            <a:spLocks noChangeArrowheads="1"/>
          </p:cNvSpPr>
          <p:nvPr/>
        </p:nvSpPr>
        <p:spPr bwMode="auto">
          <a:xfrm>
            <a:off x="468313" y="1557338"/>
            <a:ext cx="3959225" cy="4464050"/>
          </a:xfrm>
          <a:prstGeom prst="roundRect">
            <a:avLst>
              <a:gd name="adj" fmla="val 4611"/>
            </a:avLst>
          </a:prstGeom>
          <a:solidFill>
            <a:srgbClr val="FFCC99"/>
          </a:solidFill>
          <a:ln w="9525">
            <a:noFill/>
            <a:round/>
            <a:headEnd/>
            <a:tailEnd/>
          </a:ln>
          <a:effectLst>
            <a:outerShdw dist="35921" dir="2700000" algn="ctr" rotWithShape="0">
              <a:schemeClr val="bg2"/>
            </a:outerShdw>
          </a:effectLst>
        </p:spPr>
        <p:txBody>
          <a:bodyPr wrap="none" anchor="ctr"/>
          <a:lstStyle/>
          <a:p>
            <a:pPr>
              <a:defRPr/>
            </a:pPr>
            <a:endParaRPr lang="en-US">
              <a:latin typeface="Arial" pitchFamily="34" charset="0"/>
              <a:ea typeface="新細明體" pitchFamily="18" charset="-120"/>
              <a:cs typeface="+mn-cs"/>
            </a:endParaRPr>
          </a:p>
        </p:txBody>
      </p:sp>
      <p:sp>
        <p:nvSpPr>
          <p:cNvPr id="114692" name="Rectangle 4"/>
          <p:cNvSpPr>
            <a:spLocks noGrp="1" noChangeArrowheads="1"/>
          </p:cNvSpPr>
          <p:nvPr>
            <p:ph type="title"/>
          </p:nvPr>
        </p:nvSpPr>
        <p:spPr/>
        <p:txBody>
          <a:bodyPr/>
          <a:lstStyle/>
          <a:p>
            <a:r>
              <a:rPr lang="en-US" altLang="zh-TW" sz="4000" dirty="0" smtClean="0"/>
              <a:t>Video Programs</a:t>
            </a:r>
            <a:endParaRPr lang="zh-TW" altLang="en-US" sz="4000" dirty="0" smtClean="0"/>
          </a:p>
        </p:txBody>
      </p:sp>
      <p:sp>
        <p:nvSpPr>
          <p:cNvPr id="30724" name="Rectangle 5"/>
          <p:cNvSpPr>
            <a:spLocks noGrp="1" noChangeArrowheads="1"/>
          </p:cNvSpPr>
          <p:nvPr>
            <p:ph type="body" sz="half" idx="1"/>
          </p:nvPr>
        </p:nvSpPr>
        <p:spPr/>
        <p:txBody>
          <a:bodyPr/>
          <a:lstStyle/>
          <a:p>
            <a:r>
              <a:rPr lang="en-US" altLang="zh-TW" smtClean="0"/>
              <a:t>High High</a:t>
            </a:r>
            <a:r>
              <a:rPr lang="zh-TW" altLang="en-US" smtClean="0"/>
              <a:t>人生</a:t>
            </a:r>
            <a:endParaRPr lang="en-US" altLang="zh-TW" smtClean="0"/>
          </a:p>
          <a:p>
            <a:pPr>
              <a:buFontTx/>
              <a:buNone/>
            </a:pPr>
            <a:r>
              <a:rPr lang="en-US" altLang="zh-TW" smtClean="0"/>
              <a:t>    (Hi Hi Life)</a:t>
            </a:r>
          </a:p>
        </p:txBody>
      </p:sp>
      <p:sp>
        <p:nvSpPr>
          <p:cNvPr id="30725" name="Rectangle 6"/>
          <p:cNvSpPr>
            <a:spLocks noGrp="1" noChangeArrowheads="1"/>
          </p:cNvSpPr>
          <p:nvPr>
            <p:ph type="body" sz="half" idx="2"/>
          </p:nvPr>
        </p:nvSpPr>
        <p:spPr>
          <a:xfrm>
            <a:off x="4854575" y="1628775"/>
            <a:ext cx="4038600" cy="4525963"/>
          </a:xfrm>
        </p:spPr>
        <p:txBody>
          <a:bodyPr/>
          <a:lstStyle/>
          <a:p>
            <a:r>
              <a:rPr lang="zh-TW" altLang="en-US" smtClean="0"/>
              <a:t>泰冲動</a:t>
            </a:r>
          </a:p>
          <a:p>
            <a:pPr>
              <a:buFontTx/>
              <a:buNone/>
            </a:pPr>
            <a:r>
              <a:rPr lang="en-US" altLang="zh-TW" smtClean="0"/>
              <a:t>    (Unseen Thailand)</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8213" y="4875560"/>
            <a:ext cx="1791826" cy="980728"/>
          </a:xfrm>
          <a:prstGeom prst="rect">
            <a:avLst/>
          </a:prstGeom>
          <a:ln>
            <a:noFill/>
          </a:ln>
          <a:effectLst>
            <a:softEdge rad="112500"/>
          </a:effectLst>
        </p:spPr>
      </p:pic>
      <p:pic>
        <p:nvPicPr>
          <p:cNvPr id="3072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9700" y="3141663"/>
            <a:ext cx="3240088" cy="1773237"/>
          </a:xfrm>
          <a:prstGeom prst="rect">
            <a:avLst/>
          </a:prstGeom>
          <a:noFill/>
          <a:ln w="9525">
            <a:noFill/>
            <a:miter lim="800000"/>
            <a:headEnd/>
            <a:tailEnd/>
          </a:ln>
        </p:spPr>
      </p:pic>
      <p:pic>
        <p:nvPicPr>
          <p:cNvPr id="30728"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550" y="3213100"/>
            <a:ext cx="3168650" cy="1830388"/>
          </a:xfrm>
          <a:prstGeom prst="rect">
            <a:avLst/>
          </a:prstGeom>
          <a:noFill/>
          <a:ln w="9525">
            <a:noFill/>
            <a:miter lim="800000"/>
            <a:headEnd/>
            <a:tailEnd/>
          </a:ln>
        </p:spPr>
      </p:pic>
      <p:sp>
        <p:nvSpPr>
          <p:cNvPr id="30729" name="Text Box 10"/>
          <p:cNvSpPr txBox="1">
            <a:spLocks noChangeArrowheads="1"/>
          </p:cNvSpPr>
          <p:nvPr/>
        </p:nvSpPr>
        <p:spPr bwMode="auto">
          <a:xfrm>
            <a:off x="971550" y="2781300"/>
            <a:ext cx="3384550" cy="366713"/>
          </a:xfrm>
          <a:prstGeom prst="rect">
            <a:avLst/>
          </a:prstGeom>
          <a:noFill/>
          <a:ln w="9525">
            <a:noFill/>
            <a:miter lim="800000"/>
            <a:headEnd/>
            <a:tailEnd/>
          </a:ln>
        </p:spPr>
        <p:txBody>
          <a:bodyPr>
            <a:spAutoFit/>
          </a:bodyPr>
          <a:lstStyle/>
          <a:p>
            <a:pPr>
              <a:spcBef>
                <a:spcPct val="50000"/>
              </a:spcBef>
            </a:pPr>
            <a:r>
              <a:rPr lang="en-US" altLang="zh-TW" i="1"/>
              <a:t>Launched on 11 Jul, 2013</a:t>
            </a:r>
          </a:p>
        </p:txBody>
      </p:sp>
      <p:sp>
        <p:nvSpPr>
          <p:cNvPr id="30730" name="Text Box 11"/>
          <p:cNvSpPr txBox="1">
            <a:spLocks noChangeArrowheads="1"/>
          </p:cNvSpPr>
          <p:nvPr/>
        </p:nvSpPr>
        <p:spPr bwMode="auto">
          <a:xfrm>
            <a:off x="5219700" y="2708275"/>
            <a:ext cx="3384550" cy="366713"/>
          </a:xfrm>
          <a:prstGeom prst="rect">
            <a:avLst/>
          </a:prstGeom>
          <a:noFill/>
          <a:ln w="9525">
            <a:noFill/>
            <a:miter lim="800000"/>
            <a:headEnd/>
            <a:tailEnd/>
          </a:ln>
        </p:spPr>
        <p:txBody>
          <a:bodyPr>
            <a:spAutoFit/>
          </a:bodyPr>
          <a:lstStyle/>
          <a:p>
            <a:pPr>
              <a:spcBef>
                <a:spcPct val="50000"/>
              </a:spcBef>
            </a:pPr>
            <a:r>
              <a:rPr lang="en-US" altLang="zh-TW" i="1" dirty="0"/>
              <a:t>Launched </a:t>
            </a:r>
            <a:r>
              <a:rPr lang="en-US" altLang="zh-TW" i="1" dirty="0" smtClean="0"/>
              <a:t>on Nov 2013</a:t>
            </a:r>
            <a:endParaRPr lang="en-US" altLang="zh-TW"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fade">
                                      <p:cBhvr>
                                        <p:cTn id="7" dur="1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260350"/>
            <a:ext cx="8229600" cy="1143000"/>
          </a:xfrm>
        </p:spPr>
        <p:txBody>
          <a:bodyPr/>
          <a:lstStyle/>
          <a:p>
            <a:pPr eaLnBrk="1" hangingPunct="1"/>
            <a:r>
              <a:rPr lang="en-US" altLang="zh-TW" sz="4000" smtClean="0"/>
              <a:t>Apple Daily Deluxe (add)</a:t>
            </a:r>
          </a:p>
        </p:txBody>
      </p:sp>
      <p:sp>
        <p:nvSpPr>
          <p:cNvPr id="20482" name="Rectangle 3"/>
          <p:cNvSpPr>
            <a:spLocks noGrp="1" noChangeArrowheads="1"/>
          </p:cNvSpPr>
          <p:nvPr>
            <p:ph type="body" idx="1"/>
          </p:nvPr>
        </p:nvSpPr>
        <p:spPr>
          <a:xfrm>
            <a:off x="468313" y="1700213"/>
            <a:ext cx="3887787" cy="4681537"/>
          </a:xfrm>
        </p:spPr>
        <p:txBody>
          <a:bodyPr/>
          <a:lstStyle/>
          <a:p>
            <a:pPr marL="180975" indent="-180975" eaLnBrk="1" hangingPunct="1"/>
            <a:r>
              <a:rPr lang="en-US" altLang="zh-TW" sz="2000" smtClean="0">
                <a:solidFill>
                  <a:srgbClr val="333333"/>
                </a:solidFill>
              </a:rPr>
              <a:t>Launch date: 3 May, 2013</a:t>
            </a:r>
          </a:p>
          <a:p>
            <a:pPr marL="180975" indent="-180975" eaLnBrk="1" hangingPunct="1"/>
            <a:r>
              <a:rPr lang="en-US" altLang="zh-TW" sz="2000" smtClean="0">
                <a:solidFill>
                  <a:srgbClr val="333333"/>
                </a:solidFill>
              </a:rPr>
              <a:t>Apple Daily Deluxe (add) is a supplement booklet published every Friday in Apple Daily (selected area) free of charge</a:t>
            </a:r>
          </a:p>
          <a:p>
            <a:pPr marL="180975" indent="-180975" eaLnBrk="1" hangingPunct="1"/>
            <a:r>
              <a:rPr lang="en-US" altLang="zh-TW" sz="2000" smtClean="0">
                <a:solidFill>
                  <a:srgbClr val="333333"/>
                </a:solidFill>
              </a:rPr>
              <a:t>add mini site provides full contents from add supplement booklet, as well as videos on brands’ news and trends, and making of on celebrities’ interviews</a:t>
            </a:r>
          </a:p>
        </p:txBody>
      </p:sp>
      <p:sp>
        <p:nvSpPr>
          <p:cNvPr id="20483" name="Text Box 6"/>
          <p:cNvSpPr txBox="1">
            <a:spLocks noChangeArrowheads="1"/>
          </p:cNvSpPr>
          <p:nvPr/>
        </p:nvSpPr>
        <p:spPr bwMode="auto">
          <a:xfrm>
            <a:off x="5364163" y="5949950"/>
            <a:ext cx="2736850" cy="366713"/>
          </a:xfrm>
          <a:prstGeom prst="rect">
            <a:avLst/>
          </a:prstGeom>
          <a:noFill/>
          <a:ln w="9525">
            <a:noFill/>
            <a:miter lim="800000"/>
            <a:headEnd/>
            <a:tailEnd/>
          </a:ln>
        </p:spPr>
        <p:txBody>
          <a:bodyPr>
            <a:spAutoFit/>
          </a:bodyPr>
          <a:lstStyle/>
          <a:p>
            <a:pPr>
              <a:spcBef>
                <a:spcPct val="50000"/>
              </a:spcBef>
            </a:pPr>
            <a:r>
              <a:rPr lang="en-US" altLang="zh-TW">
                <a:solidFill>
                  <a:srgbClr val="333333"/>
                </a:solidFill>
                <a:hlinkClick r:id="rId3"/>
              </a:rPr>
              <a:t>http://add.appledaily.com</a:t>
            </a:r>
            <a:endParaRPr lang="en-US" altLang="zh-TW">
              <a:solidFill>
                <a:srgbClr val="333333"/>
              </a:solidFill>
            </a:endParaRPr>
          </a:p>
        </p:txBody>
      </p:sp>
      <p:grpSp>
        <p:nvGrpSpPr>
          <p:cNvPr id="20484" name="Group 7"/>
          <p:cNvGrpSpPr>
            <a:grpSpLocks/>
          </p:cNvGrpSpPr>
          <p:nvPr/>
        </p:nvGrpSpPr>
        <p:grpSpPr bwMode="auto">
          <a:xfrm>
            <a:off x="6950075" y="1643063"/>
            <a:ext cx="517525" cy="417512"/>
            <a:chOff x="4102" y="845"/>
            <a:chExt cx="393" cy="317"/>
          </a:xfrm>
        </p:grpSpPr>
        <p:sp>
          <p:nvSpPr>
            <p:cNvPr id="20494" name="Oval 8"/>
            <p:cNvSpPr>
              <a:spLocks noChangeArrowheads="1"/>
            </p:cNvSpPr>
            <p:nvPr/>
          </p:nvSpPr>
          <p:spPr bwMode="auto">
            <a:xfrm>
              <a:off x="4102" y="845"/>
              <a:ext cx="393" cy="181"/>
            </a:xfrm>
            <a:prstGeom prst="ellipse">
              <a:avLst/>
            </a:prstGeom>
            <a:noFill/>
            <a:ln w="28575">
              <a:solidFill>
                <a:srgbClr val="FF0000"/>
              </a:solidFill>
              <a:round/>
              <a:headEnd/>
              <a:tailEnd/>
            </a:ln>
          </p:spPr>
          <p:txBody>
            <a:bodyPr wrap="none" anchor="ctr"/>
            <a:lstStyle/>
            <a:p>
              <a:endParaRPr lang="en-US" altLang="zh-TW"/>
            </a:p>
          </p:txBody>
        </p:sp>
        <p:sp>
          <p:nvSpPr>
            <p:cNvPr id="20495" name="Line 9"/>
            <p:cNvSpPr>
              <a:spLocks noChangeShapeType="1"/>
            </p:cNvSpPr>
            <p:nvPr/>
          </p:nvSpPr>
          <p:spPr bwMode="auto">
            <a:xfrm>
              <a:off x="4299" y="1026"/>
              <a:ext cx="0" cy="136"/>
            </a:xfrm>
            <a:prstGeom prst="line">
              <a:avLst/>
            </a:prstGeom>
            <a:noFill/>
            <a:ln w="28575">
              <a:solidFill>
                <a:srgbClr val="FF0000"/>
              </a:solidFill>
              <a:round/>
              <a:headEnd/>
              <a:tailEnd type="triangle" w="med" len="med"/>
            </a:ln>
          </p:spPr>
          <p:txBody>
            <a:bodyPr/>
            <a:lstStyle/>
            <a:p>
              <a:endParaRPr lang="zh-TW" altLang="en-US"/>
            </a:p>
          </p:txBody>
        </p:sp>
      </p:grpSp>
      <p:pic>
        <p:nvPicPr>
          <p:cNvPr id="20485"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363" y="1439863"/>
            <a:ext cx="4167187" cy="836612"/>
          </a:xfrm>
          <a:prstGeom prst="rect">
            <a:avLst/>
          </a:prstGeom>
          <a:noFill/>
          <a:ln w="9525">
            <a:noFill/>
            <a:miter lim="800000"/>
            <a:headEnd/>
            <a:tailEnd/>
          </a:ln>
        </p:spPr>
      </p:pic>
      <p:sp>
        <p:nvSpPr>
          <p:cNvPr id="20486" name="Oval 11"/>
          <p:cNvSpPr>
            <a:spLocks noChangeArrowheads="1"/>
          </p:cNvSpPr>
          <p:nvPr/>
        </p:nvSpPr>
        <p:spPr bwMode="auto">
          <a:xfrm>
            <a:off x="6588125" y="1628775"/>
            <a:ext cx="517525" cy="238125"/>
          </a:xfrm>
          <a:prstGeom prst="ellipse">
            <a:avLst/>
          </a:prstGeom>
          <a:noFill/>
          <a:ln w="28575">
            <a:solidFill>
              <a:srgbClr val="FF0000"/>
            </a:solidFill>
            <a:round/>
            <a:headEnd/>
            <a:tailEnd/>
          </a:ln>
        </p:spPr>
        <p:txBody>
          <a:bodyPr wrap="none" anchor="ctr"/>
          <a:lstStyle/>
          <a:p>
            <a:endParaRPr lang="en-US" altLang="zh-TW"/>
          </a:p>
        </p:txBody>
      </p:sp>
      <p:sp>
        <p:nvSpPr>
          <p:cNvPr id="20487" name="Line 12"/>
          <p:cNvSpPr>
            <a:spLocks noChangeShapeType="1"/>
          </p:cNvSpPr>
          <p:nvPr/>
        </p:nvSpPr>
        <p:spPr bwMode="auto">
          <a:xfrm>
            <a:off x="6877050" y="1844675"/>
            <a:ext cx="0" cy="215900"/>
          </a:xfrm>
          <a:prstGeom prst="line">
            <a:avLst/>
          </a:prstGeom>
          <a:noFill/>
          <a:ln w="28575">
            <a:solidFill>
              <a:srgbClr val="FF0000"/>
            </a:solidFill>
            <a:round/>
            <a:headEnd/>
            <a:tailEnd type="triangle" w="med" len="med"/>
          </a:ln>
        </p:spPr>
        <p:txBody>
          <a:bodyPr/>
          <a:lstStyle/>
          <a:p>
            <a:endParaRPr lang="zh-TW" altLang="en-US"/>
          </a:p>
        </p:txBody>
      </p:sp>
      <p:pic>
        <p:nvPicPr>
          <p:cNvPr id="20488" name="Picture 13" descr="2013-06-11_151604">
            <a:hlinkClick r:id="rId3"/>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4663" y="2060575"/>
            <a:ext cx="4859337" cy="3673475"/>
          </a:xfrm>
          <a:prstGeom prst="rect">
            <a:avLst/>
          </a:prstGeom>
          <a:noFill/>
          <a:ln w="9525">
            <a:noFill/>
            <a:miter lim="800000"/>
            <a:headEnd/>
            <a:tailEnd/>
          </a:ln>
        </p:spPr>
      </p:pic>
      <p:grpSp>
        <p:nvGrpSpPr>
          <p:cNvPr id="20489" name="Group 15"/>
          <p:cNvGrpSpPr>
            <a:grpSpLocks/>
          </p:cNvGrpSpPr>
          <p:nvPr/>
        </p:nvGrpSpPr>
        <p:grpSpPr bwMode="auto">
          <a:xfrm>
            <a:off x="3851275" y="4365625"/>
            <a:ext cx="1095375" cy="1971675"/>
            <a:chOff x="1260" y="2614"/>
            <a:chExt cx="831" cy="1496"/>
          </a:xfrm>
        </p:grpSpPr>
        <p:pic>
          <p:nvPicPr>
            <p:cNvPr id="20492" name="Picture 16" descr="Samsung S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60" y="2614"/>
              <a:ext cx="831" cy="1496"/>
            </a:xfrm>
            <a:prstGeom prst="rect">
              <a:avLst/>
            </a:prstGeom>
            <a:noFill/>
            <a:ln w="9525">
              <a:noFill/>
              <a:miter lim="800000"/>
              <a:headEnd/>
              <a:tailEnd/>
            </a:ln>
          </p:spPr>
        </p:pic>
        <p:pic>
          <p:nvPicPr>
            <p:cNvPr id="20493" name="Picture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51" y="2795"/>
              <a:ext cx="639" cy="1134"/>
            </a:xfrm>
            <a:prstGeom prst="rect">
              <a:avLst/>
            </a:prstGeom>
            <a:noFill/>
            <a:ln w="9525">
              <a:noFill/>
              <a:miter lim="800000"/>
              <a:headEnd/>
              <a:tailEnd/>
            </a:ln>
          </p:spPr>
        </p:pic>
      </p:grpSp>
      <p:sp>
        <p:nvSpPr>
          <p:cNvPr id="20490" name="Oval 18"/>
          <p:cNvSpPr>
            <a:spLocks noChangeArrowheads="1"/>
          </p:cNvSpPr>
          <p:nvPr/>
        </p:nvSpPr>
        <p:spPr bwMode="auto">
          <a:xfrm>
            <a:off x="3851275" y="5300663"/>
            <a:ext cx="717550" cy="238125"/>
          </a:xfrm>
          <a:prstGeom prst="ellipse">
            <a:avLst/>
          </a:prstGeom>
          <a:noFill/>
          <a:ln w="28575">
            <a:solidFill>
              <a:srgbClr val="FF0000"/>
            </a:solidFill>
            <a:round/>
            <a:headEnd/>
            <a:tailEnd/>
          </a:ln>
        </p:spPr>
        <p:txBody>
          <a:bodyPr wrap="none" anchor="ctr"/>
          <a:lstStyle/>
          <a:p>
            <a:endParaRPr lang="en-US" altLang="zh-TW"/>
          </a:p>
        </p:txBody>
      </p:sp>
      <p:sp>
        <p:nvSpPr>
          <p:cNvPr id="20491" name="Line 19"/>
          <p:cNvSpPr>
            <a:spLocks noChangeShapeType="1"/>
          </p:cNvSpPr>
          <p:nvPr/>
        </p:nvSpPr>
        <p:spPr bwMode="auto">
          <a:xfrm>
            <a:off x="4572000" y="5373688"/>
            <a:ext cx="792163" cy="1587"/>
          </a:xfrm>
          <a:prstGeom prst="line">
            <a:avLst/>
          </a:prstGeom>
          <a:noFill/>
          <a:ln w="28575">
            <a:solidFill>
              <a:srgbClr val="FF0000"/>
            </a:solidFill>
            <a:round/>
            <a:headEnd/>
            <a:tailEnd type="triangle" w="med" len="med"/>
          </a:ln>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1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260350"/>
            <a:ext cx="8229600" cy="1143000"/>
          </a:xfrm>
        </p:spPr>
        <p:txBody>
          <a:bodyPr/>
          <a:lstStyle/>
          <a:p>
            <a:pPr eaLnBrk="1" hangingPunct="1"/>
            <a:r>
              <a:rPr lang="en-US" altLang="zh-TW" sz="4000" smtClean="0"/>
              <a:t>GREEN</a:t>
            </a:r>
          </a:p>
        </p:txBody>
      </p:sp>
      <p:sp>
        <p:nvSpPr>
          <p:cNvPr id="22530" name="Text Box 22"/>
          <p:cNvSpPr txBox="1">
            <a:spLocks noChangeArrowheads="1"/>
          </p:cNvSpPr>
          <p:nvPr/>
        </p:nvSpPr>
        <p:spPr bwMode="auto">
          <a:xfrm>
            <a:off x="5435600" y="5980113"/>
            <a:ext cx="3240088" cy="366712"/>
          </a:xfrm>
          <a:prstGeom prst="rect">
            <a:avLst/>
          </a:prstGeom>
          <a:noFill/>
          <a:ln w="9525">
            <a:noFill/>
            <a:miter lim="800000"/>
            <a:headEnd/>
            <a:tailEnd/>
          </a:ln>
        </p:spPr>
        <p:txBody>
          <a:bodyPr>
            <a:spAutoFit/>
          </a:bodyPr>
          <a:lstStyle/>
          <a:p>
            <a:pPr>
              <a:spcBef>
                <a:spcPct val="50000"/>
              </a:spcBef>
            </a:pPr>
            <a:r>
              <a:rPr lang="en-US" altLang="zh-TW">
                <a:solidFill>
                  <a:srgbClr val="333333"/>
                </a:solidFill>
                <a:latin typeface="Calibri" pitchFamily="34" charset="0"/>
                <a:hlinkClick r:id="rId3"/>
              </a:rPr>
              <a:t>http://green.appledaily.com</a:t>
            </a:r>
            <a:endParaRPr lang="en-US" altLang="zh-TW">
              <a:solidFill>
                <a:srgbClr val="333333"/>
              </a:solidFill>
              <a:latin typeface="Calibri" pitchFamily="34" charset="0"/>
            </a:endParaRPr>
          </a:p>
        </p:txBody>
      </p:sp>
      <p:pic>
        <p:nvPicPr>
          <p:cNvPr id="22531" name="Picture 2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59338" y="1497013"/>
            <a:ext cx="4238625" cy="852487"/>
          </a:xfrm>
          <a:prstGeom prst="rect">
            <a:avLst/>
          </a:prstGeom>
          <a:noFill/>
          <a:ln w="9525">
            <a:noFill/>
            <a:miter lim="800000"/>
            <a:headEnd/>
            <a:tailEnd/>
          </a:ln>
        </p:spPr>
      </p:pic>
      <p:sp>
        <p:nvSpPr>
          <p:cNvPr id="22532" name="Oval 24"/>
          <p:cNvSpPr>
            <a:spLocks noChangeArrowheads="1"/>
          </p:cNvSpPr>
          <p:nvPr/>
        </p:nvSpPr>
        <p:spPr bwMode="auto">
          <a:xfrm>
            <a:off x="6877050" y="1700213"/>
            <a:ext cx="528638" cy="242887"/>
          </a:xfrm>
          <a:prstGeom prst="ellipse">
            <a:avLst/>
          </a:prstGeom>
          <a:noFill/>
          <a:ln w="28575">
            <a:solidFill>
              <a:srgbClr val="FF0000"/>
            </a:solidFill>
            <a:round/>
            <a:headEnd/>
            <a:tailEnd/>
          </a:ln>
        </p:spPr>
        <p:txBody>
          <a:bodyPr wrap="none" anchor="ctr"/>
          <a:lstStyle/>
          <a:p>
            <a:endParaRPr lang="en-US" altLang="zh-TW"/>
          </a:p>
        </p:txBody>
      </p:sp>
      <p:sp>
        <p:nvSpPr>
          <p:cNvPr id="22533" name="Line 25"/>
          <p:cNvSpPr>
            <a:spLocks noChangeShapeType="1"/>
          </p:cNvSpPr>
          <p:nvPr/>
        </p:nvSpPr>
        <p:spPr bwMode="auto">
          <a:xfrm>
            <a:off x="7164388" y="1916113"/>
            <a:ext cx="0" cy="360362"/>
          </a:xfrm>
          <a:prstGeom prst="line">
            <a:avLst/>
          </a:prstGeom>
          <a:noFill/>
          <a:ln w="28575">
            <a:solidFill>
              <a:srgbClr val="FF0000"/>
            </a:solidFill>
            <a:round/>
            <a:headEnd/>
            <a:tailEnd type="triangle" w="med" len="med"/>
          </a:ln>
        </p:spPr>
        <p:txBody>
          <a:bodyPr/>
          <a:lstStyle/>
          <a:p>
            <a:endParaRPr lang="zh-TW" altLang="en-US"/>
          </a:p>
        </p:txBody>
      </p:sp>
      <p:pic>
        <p:nvPicPr>
          <p:cNvPr id="76826" name="Picture 26">
            <a:hlinkClick r:id="rId3"/>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0263" y="2278063"/>
            <a:ext cx="4430712" cy="3538537"/>
          </a:xfrm>
          <a:prstGeom prst="rect">
            <a:avLst/>
          </a:prstGeom>
          <a:noFill/>
          <a:ln w="12700">
            <a:solidFill>
              <a:srgbClr val="5F5F5F"/>
            </a:solidFill>
            <a:miter lim="800000"/>
            <a:headEnd/>
            <a:tailEnd/>
          </a:ln>
          <a:effectLst>
            <a:outerShdw dist="35921" dir="2700000" algn="ctr" rotWithShape="0">
              <a:srgbClr val="808080"/>
            </a:outerShdw>
          </a:effectLst>
        </p:spPr>
      </p:pic>
      <p:grpSp>
        <p:nvGrpSpPr>
          <p:cNvPr id="22535" name="Group 27"/>
          <p:cNvGrpSpPr>
            <a:grpSpLocks/>
          </p:cNvGrpSpPr>
          <p:nvPr/>
        </p:nvGrpSpPr>
        <p:grpSpPr bwMode="auto">
          <a:xfrm>
            <a:off x="4137025" y="4591050"/>
            <a:ext cx="1114425" cy="2006600"/>
            <a:chOff x="1260" y="2614"/>
            <a:chExt cx="831" cy="1496"/>
          </a:xfrm>
        </p:grpSpPr>
        <p:pic>
          <p:nvPicPr>
            <p:cNvPr id="22539" name="Picture 28" descr="Samsung S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60" y="2614"/>
              <a:ext cx="831" cy="1496"/>
            </a:xfrm>
            <a:prstGeom prst="rect">
              <a:avLst/>
            </a:prstGeom>
            <a:noFill/>
            <a:ln w="9525">
              <a:noFill/>
              <a:miter lim="800000"/>
              <a:headEnd/>
              <a:tailEnd/>
            </a:ln>
          </p:spPr>
        </p:pic>
        <p:pic>
          <p:nvPicPr>
            <p:cNvPr id="22540" name="Picture 2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351" y="2795"/>
              <a:ext cx="639" cy="1134"/>
            </a:xfrm>
            <a:prstGeom prst="rect">
              <a:avLst/>
            </a:prstGeom>
            <a:noFill/>
            <a:ln w="9525">
              <a:noFill/>
              <a:miter lim="800000"/>
              <a:headEnd/>
              <a:tailEnd/>
            </a:ln>
          </p:spPr>
        </p:pic>
      </p:grpSp>
      <p:sp>
        <p:nvSpPr>
          <p:cNvPr id="22536" name="Oval 30"/>
          <p:cNvSpPr>
            <a:spLocks noChangeArrowheads="1"/>
          </p:cNvSpPr>
          <p:nvPr/>
        </p:nvSpPr>
        <p:spPr bwMode="auto">
          <a:xfrm>
            <a:off x="4140200" y="5418138"/>
            <a:ext cx="730250" cy="242887"/>
          </a:xfrm>
          <a:prstGeom prst="ellipse">
            <a:avLst/>
          </a:prstGeom>
          <a:noFill/>
          <a:ln w="28575">
            <a:solidFill>
              <a:srgbClr val="FF0000"/>
            </a:solidFill>
            <a:round/>
            <a:headEnd/>
            <a:tailEnd/>
          </a:ln>
        </p:spPr>
        <p:txBody>
          <a:bodyPr wrap="none" anchor="ctr"/>
          <a:lstStyle/>
          <a:p>
            <a:endParaRPr lang="en-US" altLang="zh-TW"/>
          </a:p>
        </p:txBody>
      </p:sp>
      <p:sp>
        <p:nvSpPr>
          <p:cNvPr id="22537" name="Line 31"/>
          <p:cNvSpPr>
            <a:spLocks noChangeShapeType="1"/>
          </p:cNvSpPr>
          <p:nvPr/>
        </p:nvSpPr>
        <p:spPr bwMode="auto">
          <a:xfrm>
            <a:off x="4859338" y="5514975"/>
            <a:ext cx="487362" cy="1588"/>
          </a:xfrm>
          <a:prstGeom prst="line">
            <a:avLst/>
          </a:prstGeom>
          <a:noFill/>
          <a:ln w="28575">
            <a:solidFill>
              <a:srgbClr val="FF0000"/>
            </a:solidFill>
            <a:round/>
            <a:headEnd/>
            <a:tailEnd type="triangle" w="med" len="med"/>
          </a:ln>
        </p:spPr>
        <p:txBody>
          <a:bodyPr/>
          <a:lstStyle/>
          <a:p>
            <a:endParaRPr lang="zh-TW" altLang="en-US"/>
          </a:p>
        </p:txBody>
      </p:sp>
      <p:sp>
        <p:nvSpPr>
          <p:cNvPr id="22538" name="Rectangle 17"/>
          <p:cNvSpPr>
            <a:spLocks noChangeArrowheads="1"/>
          </p:cNvSpPr>
          <p:nvPr/>
        </p:nvSpPr>
        <p:spPr bwMode="auto">
          <a:xfrm>
            <a:off x="468313" y="1701800"/>
            <a:ext cx="3698875" cy="4606925"/>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zh-TW" sz="2000">
                <a:solidFill>
                  <a:srgbClr val="333333"/>
                </a:solidFill>
              </a:rPr>
              <a:t>Launch date: May 10, 2013</a:t>
            </a:r>
          </a:p>
          <a:p>
            <a:pPr marL="342900" indent="-342900" eaLnBrk="0" hangingPunct="0">
              <a:spcBef>
                <a:spcPct val="20000"/>
              </a:spcBef>
              <a:buFontTx/>
              <a:buChar char="•"/>
            </a:pPr>
            <a:r>
              <a:rPr lang="en-US" altLang="zh-TW" sz="2000">
                <a:solidFill>
                  <a:srgbClr val="333333"/>
                </a:solidFill>
              </a:rPr>
              <a:t>GREEN mini site is a dedicated website aims to provide readers with daily worldwide news, videos and tips about green living and environmental protection relating to Leisure, Transport, Cuisine, Energy, Product Design, Corporations and Green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ChangeArrowheads="1"/>
          </p:cNvSpPr>
          <p:nvPr/>
        </p:nvSpPr>
        <p:spPr bwMode="auto">
          <a:xfrm>
            <a:off x="-252536" y="2565400"/>
            <a:ext cx="9756576" cy="1470025"/>
          </a:xfrm>
          <a:prstGeom prst="rect">
            <a:avLst/>
          </a:prstGeom>
          <a:noFill/>
          <a:ln w="9525">
            <a:noFill/>
            <a:miter lim="800000"/>
            <a:headEnd/>
            <a:tailEnd/>
          </a:ln>
        </p:spPr>
        <p:txBody>
          <a:bodyPr anchor="ctr"/>
          <a:lstStyle/>
          <a:p>
            <a:pPr algn="ctr" eaLnBrk="0" hangingPunct="0">
              <a:defRPr/>
            </a:pPr>
            <a:r>
              <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The fundamental </a:t>
            </a:r>
          </a:p>
          <a:p>
            <a:pPr algn="ctr" eaLnBrk="0" hangingPunct="0">
              <a:defRPr/>
            </a:pPr>
            <a:r>
              <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To monetize </a:t>
            </a:r>
            <a:r>
              <a:rPr lang="en-US" altLang="zh-TW" sz="3600" b="1" dirty="0">
                <a:solidFill>
                  <a:srgbClr val="333333"/>
                </a:solidFill>
                <a:effectLst>
                  <a:outerShdw blurRad="38100" dist="38100" dir="2700000" algn="tl">
                    <a:srgbClr val="C0C0C0"/>
                  </a:outerShdw>
                </a:effectLst>
                <a:latin typeface="Arial" pitchFamily="34" charset="0"/>
                <a:ea typeface="新細明體" pitchFamily="18" charset="-120"/>
                <a:cs typeface="+mn-cs"/>
              </a:rPr>
              <a:t>w</a:t>
            </a:r>
            <a:r>
              <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e need </a:t>
            </a:r>
          </a:p>
          <a:p>
            <a:pPr marL="742950" indent="-742950" algn="ctr" eaLnBrk="0" hangingPunct="0">
              <a:buAutoNum type="arabicPeriod"/>
              <a:defRPr/>
            </a:pPr>
            <a:endPar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endParaRPr>
          </a:p>
          <a:p>
            <a:pPr algn="ctr" eaLnBrk="0" hangingPunct="0">
              <a:defRPr/>
            </a:pPr>
            <a:r>
              <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1.  Audiences Reach </a:t>
            </a:r>
          </a:p>
          <a:p>
            <a:pPr algn="ctr" eaLnBrk="0" hangingPunct="0">
              <a:defRPr/>
            </a:pPr>
            <a:r>
              <a:rPr lang="en-US" altLang="zh-TW" sz="36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2. Contents</a:t>
            </a:r>
          </a:p>
        </p:txBody>
      </p:sp>
    </p:spTree>
    <p:extLst>
      <p:ext uri="{BB962C8B-B14F-4D97-AF65-F5344CB8AC3E}">
        <p14:creationId xmlns:p14="http://schemas.microsoft.com/office/powerpoint/2010/main" xmlns="" val="37214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308">
                                            <p:txEl>
                                              <p:pRg st="3" end="3"/>
                                            </p:txEl>
                                          </p:spTgt>
                                        </p:tgtEl>
                                        <p:attrNameLst>
                                          <p:attrName>style.visibility</p:attrName>
                                        </p:attrNameLst>
                                      </p:cBhvr>
                                      <p:to>
                                        <p:strVal val="visible"/>
                                      </p:to>
                                    </p:set>
                                    <p:animEffect transition="in" filter="dissolve">
                                      <p:cBhvr>
                                        <p:cTn id="7" dur="500"/>
                                        <p:tgtEl>
                                          <p:spTgt spid="9830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308">
                                            <p:txEl>
                                              <p:pRg st="4" end="4"/>
                                            </p:txEl>
                                          </p:spTgt>
                                        </p:tgtEl>
                                        <p:attrNameLst>
                                          <p:attrName>style.visibility</p:attrName>
                                        </p:attrNameLst>
                                      </p:cBhvr>
                                      <p:to>
                                        <p:strVal val="visible"/>
                                      </p:to>
                                    </p:set>
                                    <p:animEffect transition="in" filter="dissolve">
                                      <p:cBhvr>
                                        <p:cTn id="12" dur="500"/>
                                        <p:tgtEl>
                                          <p:spTgt spid="983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68313" y="260350"/>
            <a:ext cx="8229600" cy="1143000"/>
          </a:xfrm>
        </p:spPr>
        <p:txBody>
          <a:bodyPr/>
          <a:lstStyle/>
          <a:p>
            <a:pPr eaLnBrk="1" hangingPunct="1"/>
            <a:r>
              <a:rPr lang="en-US" altLang="zh-TW" sz="4000" smtClean="0"/>
              <a:t>nxTomo Animation</a:t>
            </a:r>
          </a:p>
        </p:txBody>
      </p:sp>
      <p:pic>
        <p:nvPicPr>
          <p:cNvPr id="28674" name="Picture 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9563" y="1557338"/>
            <a:ext cx="1436687" cy="2068512"/>
          </a:xfrm>
          <a:prstGeom prst="rect">
            <a:avLst/>
          </a:prstGeom>
          <a:noFill/>
          <a:ln w="9525">
            <a:noFill/>
            <a:miter lim="800000"/>
            <a:headEnd/>
            <a:tailEnd/>
          </a:ln>
        </p:spPr>
      </p:pic>
      <p:pic>
        <p:nvPicPr>
          <p:cNvPr id="28675" name="Picture 20" descr="942093_612353972110634_1589053792_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113" y="4833938"/>
            <a:ext cx="2995612" cy="1108075"/>
          </a:xfrm>
          <a:prstGeom prst="rect">
            <a:avLst/>
          </a:prstGeom>
          <a:noFill/>
          <a:ln w="9525">
            <a:noFill/>
            <a:miter lim="800000"/>
            <a:headEnd/>
            <a:tailEnd/>
          </a:ln>
        </p:spPr>
      </p:pic>
      <p:pic>
        <p:nvPicPr>
          <p:cNvPr id="28676" name="Picture 24" descr="419610_607884245890940_1885411341_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9813" y="4833938"/>
            <a:ext cx="3024187" cy="1116012"/>
          </a:xfrm>
          <a:prstGeom prst="rect">
            <a:avLst/>
          </a:prstGeom>
          <a:noFill/>
          <a:ln w="9525">
            <a:noFill/>
            <a:miter lim="800000"/>
            <a:headEnd/>
            <a:tailEnd/>
          </a:ln>
        </p:spPr>
      </p:pic>
      <p:pic>
        <p:nvPicPr>
          <p:cNvPr id="28677" name="Picture 26" descr="65595_605329432813088_754110344_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849813"/>
            <a:ext cx="2982913" cy="1100137"/>
          </a:xfrm>
          <a:prstGeom prst="rect">
            <a:avLst/>
          </a:prstGeom>
          <a:noFill/>
          <a:ln w="9525">
            <a:noFill/>
            <a:miter lim="800000"/>
            <a:headEnd/>
            <a:tailEnd/>
          </a:ln>
        </p:spPr>
      </p:pic>
      <p:pic>
        <p:nvPicPr>
          <p:cNvPr id="28678" name="Picture 28" descr="相片：今日瞓晏咗又攞唔到爽報，好彩比我搵到網上都有得睇番Double Hard 熱血雙煞！&#10; &#10;網上版仲要係新型格嘅動漫畫格式。睇3D漫畫，你試過未？&#10; &#10;快啲click入去睇大開眼界：&#10;http://video.nxtomo.hk/"/>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00113" y="1557338"/>
            <a:ext cx="5184775" cy="3094037"/>
          </a:xfrm>
          <a:prstGeom prst="rect">
            <a:avLst/>
          </a:prstGeom>
          <a:noFill/>
          <a:ln w="9525">
            <a:noFill/>
            <a:miter lim="800000"/>
            <a:headEnd/>
            <a:tailEnd/>
          </a:ln>
        </p:spPr>
      </p:pic>
      <p:grpSp>
        <p:nvGrpSpPr>
          <p:cNvPr id="28679" name="Group 32"/>
          <p:cNvGrpSpPr>
            <a:grpSpLocks/>
          </p:cNvGrpSpPr>
          <p:nvPr/>
        </p:nvGrpSpPr>
        <p:grpSpPr bwMode="auto">
          <a:xfrm>
            <a:off x="6516688" y="3789363"/>
            <a:ext cx="1771650" cy="781050"/>
            <a:chOff x="4105" y="2387"/>
            <a:chExt cx="1116" cy="492"/>
          </a:xfrm>
        </p:grpSpPr>
        <p:pic>
          <p:nvPicPr>
            <p:cNvPr id="28685" name="Picture 16" descr="app"/>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05" y="2387"/>
              <a:ext cx="1116" cy="492"/>
            </a:xfrm>
            <a:prstGeom prst="rect">
              <a:avLst/>
            </a:prstGeom>
            <a:noFill/>
            <a:ln w="9525">
              <a:noFill/>
              <a:miter lim="800000"/>
              <a:headEnd/>
              <a:tailEnd/>
            </a:ln>
          </p:spPr>
        </p:pic>
        <p:sp>
          <p:nvSpPr>
            <p:cNvPr id="28686" name="Rectangle 30">
              <a:hlinkClick r:id="rId9"/>
            </p:cNvPr>
            <p:cNvSpPr>
              <a:spLocks noChangeArrowheads="1"/>
            </p:cNvSpPr>
            <p:nvPr/>
          </p:nvSpPr>
          <p:spPr bwMode="auto">
            <a:xfrm>
              <a:off x="4150" y="2432"/>
              <a:ext cx="590" cy="181"/>
            </a:xfrm>
            <a:prstGeom prst="rect">
              <a:avLst/>
            </a:prstGeom>
            <a:noFill/>
            <a:ln w="9525">
              <a:noFill/>
              <a:miter lim="800000"/>
              <a:headEnd/>
              <a:tailEnd/>
            </a:ln>
          </p:spPr>
          <p:txBody>
            <a:bodyPr wrap="none" anchor="ctr"/>
            <a:lstStyle/>
            <a:p>
              <a:endParaRPr lang="en-US" altLang="zh-TW"/>
            </a:p>
          </p:txBody>
        </p:sp>
        <p:sp>
          <p:nvSpPr>
            <p:cNvPr id="28687" name="Rectangle 31">
              <a:hlinkClick r:id="rId10"/>
            </p:cNvPr>
            <p:cNvSpPr>
              <a:spLocks noChangeArrowheads="1"/>
            </p:cNvSpPr>
            <p:nvPr/>
          </p:nvSpPr>
          <p:spPr bwMode="auto">
            <a:xfrm>
              <a:off x="4150" y="2659"/>
              <a:ext cx="590" cy="181"/>
            </a:xfrm>
            <a:prstGeom prst="rect">
              <a:avLst/>
            </a:prstGeom>
            <a:noFill/>
            <a:ln w="9525">
              <a:noFill/>
              <a:miter lim="800000"/>
              <a:headEnd/>
              <a:tailEnd/>
            </a:ln>
          </p:spPr>
          <p:txBody>
            <a:bodyPr wrap="none" anchor="ctr"/>
            <a:lstStyle/>
            <a:p>
              <a:endParaRPr lang="en-US" altLang="zh-TW"/>
            </a:p>
          </p:txBody>
        </p:sp>
      </p:grpSp>
      <p:sp>
        <p:nvSpPr>
          <p:cNvPr id="28680" name="AutoShape 33">
            <a:hlinkClick r:id="rId11" action="ppaction://program" highlightClick="1"/>
          </p:cNvPr>
          <p:cNvSpPr>
            <a:spLocks noChangeArrowheads="1"/>
          </p:cNvSpPr>
          <p:nvPr/>
        </p:nvSpPr>
        <p:spPr bwMode="auto">
          <a:xfrm>
            <a:off x="36513" y="5589588"/>
            <a:ext cx="287337" cy="287337"/>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28681" name="AutoShape 34">
            <a:hlinkClick r:id="rId12" action="ppaction://program" highlightClick="1"/>
          </p:cNvPr>
          <p:cNvSpPr>
            <a:spLocks noChangeArrowheads="1"/>
          </p:cNvSpPr>
          <p:nvPr/>
        </p:nvSpPr>
        <p:spPr bwMode="auto">
          <a:xfrm>
            <a:off x="3132138" y="5589588"/>
            <a:ext cx="287337" cy="287337"/>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28682" name="AutoShape 35">
            <a:hlinkClick r:id="rId13" action="ppaction://program" highlightClick="1"/>
          </p:cNvPr>
          <p:cNvSpPr>
            <a:spLocks noChangeArrowheads="1"/>
          </p:cNvSpPr>
          <p:nvPr/>
        </p:nvSpPr>
        <p:spPr bwMode="auto">
          <a:xfrm>
            <a:off x="6229350" y="5589588"/>
            <a:ext cx="287338" cy="287337"/>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28683" name="AutoShape 36">
            <a:hlinkClick r:id="rId14" action="ppaction://program" highlightClick="1"/>
          </p:cNvPr>
          <p:cNvSpPr>
            <a:spLocks noChangeArrowheads="1"/>
          </p:cNvSpPr>
          <p:nvPr/>
        </p:nvSpPr>
        <p:spPr bwMode="auto">
          <a:xfrm>
            <a:off x="971550" y="4292600"/>
            <a:ext cx="287338"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28684" name="Rectangle 37"/>
          <p:cNvSpPr>
            <a:spLocks noChangeArrowheads="1"/>
          </p:cNvSpPr>
          <p:nvPr/>
        </p:nvSpPr>
        <p:spPr bwMode="auto">
          <a:xfrm>
            <a:off x="3492500" y="6165850"/>
            <a:ext cx="2482850" cy="366713"/>
          </a:xfrm>
          <a:prstGeom prst="rect">
            <a:avLst/>
          </a:prstGeom>
          <a:noFill/>
          <a:ln w="9525">
            <a:noFill/>
            <a:miter lim="800000"/>
            <a:headEnd/>
            <a:tailEnd/>
          </a:ln>
        </p:spPr>
        <p:txBody>
          <a:bodyPr wrap="none">
            <a:spAutoFit/>
          </a:bodyPr>
          <a:lstStyle/>
          <a:p>
            <a:r>
              <a:rPr lang="en-US" altLang="zh-TW">
                <a:solidFill>
                  <a:srgbClr val="333333"/>
                </a:solidFill>
                <a:hlinkClick r:id="rId15"/>
              </a:rPr>
              <a:t>http://video.nxtomo.hk/</a:t>
            </a:r>
            <a:endParaRPr lang="en-US" altLang="zh-TW">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tLang="zh-TW" smtClean="0"/>
              <a:t>Game (HTML5)</a:t>
            </a:r>
          </a:p>
        </p:txBody>
      </p:sp>
      <p:pic>
        <p:nvPicPr>
          <p:cNvPr id="26626"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163" y="3933825"/>
            <a:ext cx="2952750" cy="2327275"/>
          </a:xfrm>
          <a:prstGeom prst="rect">
            <a:avLst/>
          </a:prstGeom>
          <a:noFill/>
          <a:ln w="9525">
            <a:noFill/>
            <a:miter lim="800000"/>
            <a:headEnd/>
            <a:tailEnd/>
          </a:ln>
        </p:spPr>
      </p:pic>
      <p:pic>
        <p:nvPicPr>
          <p:cNvPr id="2662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188" y="2420938"/>
            <a:ext cx="4537075" cy="2887662"/>
          </a:xfrm>
          <a:prstGeom prst="rect">
            <a:avLst/>
          </a:prstGeom>
          <a:noFill/>
          <a:ln w="9525">
            <a:noFill/>
            <a:miter lim="800000"/>
            <a:headEnd/>
            <a:tailEnd/>
          </a:ln>
        </p:spPr>
      </p:pic>
      <p:pic>
        <p:nvPicPr>
          <p:cNvPr id="26628"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64163" y="1844675"/>
            <a:ext cx="2951162" cy="196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1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68313" y="260350"/>
            <a:ext cx="8229600" cy="1143000"/>
          </a:xfrm>
        </p:spPr>
        <p:txBody>
          <a:bodyPr/>
          <a:lstStyle/>
          <a:p>
            <a:pPr eaLnBrk="1" hangingPunct="1"/>
            <a:r>
              <a:rPr lang="en-US" altLang="zh-TW" sz="4000" smtClean="0"/>
              <a:t>Game (Apps)</a:t>
            </a:r>
          </a:p>
        </p:txBody>
      </p:sp>
      <p:grpSp>
        <p:nvGrpSpPr>
          <p:cNvPr id="24578" name="Group 3"/>
          <p:cNvGrpSpPr>
            <a:grpSpLocks/>
          </p:cNvGrpSpPr>
          <p:nvPr/>
        </p:nvGrpSpPr>
        <p:grpSpPr bwMode="auto">
          <a:xfrm>
            <a:off x="482600" y="1484313"/>
            <a:ext cx="3657600" cy="2449512"/>
            <a:chOff x="0" y="1071"/>
            <a:chExt cx="2304" cy="1543"/>
          </a:xfrm>
        </p:grpSpPr>
        <p:pic>
          <p:nvPicPr>
            <p:cNvPr id="24589" name="Picture 4" descr="Life is Crime - screenshot thumbnai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 y="1299"/>
              <a:ext cx="878" cy="1315"/>
            </a:xfrm>
            <a:prstGeom prst="rect">
              <a:avLst/>
            </a:prstGeom>
            <a:noFill/>
            <a:ln w="9525">
              <a:noFill/>
              <a:miter lim="800000"/>
              <a:headEnd/>
              <a:tailEnd/>
            </a:ln>
          </p:spPr>
        </p:pic>
        <p:pic>
          <p:nvPicPr>
            <p:cNvPr id="24590" name="Picture 5" descr="Life is Crime - screensh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5" y="1299"/>
              <a:ext cx="739" cy="1315"/>
            </a:xfrm>
            <a:prstGeom prst="rect">
              <a:avLst/>
            </a:prstGeom>
            <a:noFill/>
            <a:ln w="9525">
              <a:noFill/>
              <a:miter lim="800000"/>
              <a:headEnd/>
              <a:tailEnd/>
            </a:ln>
          </p:spPr>
        </p:pic>
        <p:pic>
          <p:nvPicPr>
            <p:cNvPr id="24591" name="Picture 6" descr="Cover ar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298"/>
              <a:ext cx="635" cy="635"/>
            </a:xfrm>
            <a:prstGeom prst="rect">
              <a:avLst/>
            </a:prstGeom>
            <a:noFill/>
            <a:ln w="9525">
              <a:noFill/>
              <a:miter lim="800000"/>
              <a:headEnd/>
              <a:tailEnd/>
            </a:ln>
          </p:spPr>
        </p:pic>
        <p:sp>
          <p:nvSpPr>
            <p:cNvPr id="24592" name="Text Box 7"/>
            <p:cNvSpPr txBox="1">
              <a:spLocks noChangeArrowheads="1"/>
            </p:cNvSpPr>
            <p:nvPr/>
          </p:nvSpPr>
          <p:spPr bwMode="auto">
            <a:xfrm>
              <a:off x="22" y="1071"/>
              <a:ext cx="1633" cy="231"/>
            </a:xfrm>
            <a:prstGeom prst="rect">
              <a:avLst/>
            </a:prstGeom>
            <a:noFill/>
            <a:ln w="9525">
              <a:noFill/>
              <a:miter lim="800000"/>
              <a:headEnd/>
              <a:tailEnd/>
            </a:ln>
          </p:spPr>
          <p:txBody>
            <a:bodyPr>
              <a:spAutoFit/>
            </a:bodyPr>
            <a:lstStyle/>
            <a:p>
              <a:pPr>
                <a:spcBef>
                  <a:spcPct val="50000"/>
                </a:spcBef>
              </a:pPr>
              <a:r>
                <a:rPr lang="zh-TW" altLang="en-US" b="1">
                  <a:solidFill>
                    <a:schemeClr val="folHlink"/>
                  </a:solidFill>
                </a:rPr>
                <a:t>人生罪惡 </a:t>
              </a:r>
              <a:r>
                <a:rPr lang="en-US" altLang="zh-TW" b="1">
                  <a:solidFill>
                    <a:schemeClr val="folHlink"/>
                  </a:solidFill>
                </a:rPr>
                <a:t>Life is Crime</a:t>
              </a:r>
            </a:p>
          </p:txBody>
        </p:sp>
      </p:grpSp>
      <p:grpSp>
        <p:nvGrpSpPr>
          <p:cNvPr id="24579" name="Group 8"/>
          <p:cNvGrpSpPr>
            <a:grpSpLocks/>
          </p:cNvGrpSpPr>
          <p:nvPr/>
        </p:nvGrpSpPr>
        <p:grpSpPr bwMode="auto">
          <a:xfrm>
            <a:off x="4859338" y="1412875"/>
            <a:ext cx="3384550" cy="2522538"/>
            <a:chOff x="3470" y="799"/>
            <a:chExt cx="2132" cy="1589"/>
          </a:xfrm>
        </p:grpSpPr>
        <p:pic>
          <p:nvPicPr>
            <p:cNvPr id="83977" name="Picture 9" descr="iPhone Screenshot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91" y="1071"/>
              <a:ext cx="741" cy="1317"/>
            </a:xfrm>
            <a:prstGeom prst="rect">
              <a:avLst/>
            </a:prstGeom>
            <a:noFill/>
            <a:effectLst>
              <a:outerShdw dist="35921" dir="2700000" algn="ctr" rotWithShape="0">
                <a:srgbClr val="808080"/>
              </a:outerShdw>
            </a:effectLst>
          </p:spPr>
        </p:pic>
        <p:pic>
          <p:nvPicPr>
            <p:cNvPr id="83978" name="Picture 10" descr="iPhone Screenshot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62" y="1071"/>
              <a:ext cx="740" cy="1316"/>
            </a:xfrm>
            <a:prstGeom prst="rect">
              <a:avLst/>
            </a:prstGeom>
            <a:noFill/>
            <a:effectLst>
              <a:outerShdw dist="35921" dir="2700000" algn="ctr" rotWithShape="0">
                <a:srgbClr val="808080"/>
              </a:outerShdw>
            </a:effectLst>
          </p:spPr>
        </p:pic>
        <p:pic>
          <p:nvPicPr>
            <p:cNvPr id="24587" name="Picture 11" descr="Cover ar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70" y="1071"/>
              <a:ext cx="590" cy="590"/>
            </a:xfrm>
            <a:prstGeom prst="rect">
              <a:avLst/>
            </a:prstGeom>
            <a:noFill/>
            <a:ln w="9525">
              <a:noFill/>
              <a:miter lim="800000"/>
              <a:headEnd/>
              <a:tailEnd/>
            </a:ln>
          </p:spPr>
        </p:pic>
        <p:sp>
          <p:nvSpPr>
            <p:cNvPr id="24588" name="Text Box 12"/>
            <p:cNvSpPr txBox="1">
              <a:spLocks noChangeArrowheads="1"/>
            </p:cNvSpPr>
            <p:nvPr/>
          </p:nvSpPr>
          <p:spPr bwMode="auto">
            <a:xfrm>
              <a:off x="3470" y="799"/>
              <a:ext cx="1543" cy="231"/>
            </a:xfrm>
            <a:prstGeom prst="rect">
              <a:avLst/>
            </a:prstGeom>
            <a:noFill/>
            <a:ln w="9525">
              <a:noFill/>
              <a:miter lim="800000"/>
              <a:headEnd/>
              <a:tailEnd/>
            </a:ln>
          </p:spPr>
          <p:txBody>
            <a:bodyPr>
              <a:spAutoFit/>
            </a:bodyPr>
            <a:lstStyle/>
            <a:p>
              <a:pPr>
                <a:spcBef>
                  <a:spcPct val="50000"/>
                </a:spcBef>
              </a:pPr>
              <a:r>
                <a:rPr lang="zh-TW" altLang="en-US" b="1">
                  <a:solidFill>
                    <a:schemeClr val="folHlink"/>
                  </a:solidFill>
                </a:rPr>
                <a:t>大話王 </a:t>
              </a:r>
              <a:r>
                <a:rPr lang="en-US" altLang="zh-TW" b="1">
                  <a:solidFill>
                    <a:schemeClr val="folHlink"/>
                  </a:solidFill>
                </a:rPr>
                <a:t>Liar’s Inn</a:t>
              </a:r>
            </a:p>
          </p:txBody>
        </p:sp>
      </p:grpSp>
      <p:grpSp>
        <p:nvGrpSpPr>
          <p:cNvPr id="24580" name="Group 13"/>
          <p:cNvGrpSpPr>
            <a:grpSpLocks/>
          </p:cNvGrpSpPr>
          <p:nvPr/>
        </p:nvGrpSpPr>
        <p:grpSpPr bwMode="auto">
          <a:xfrm>
            <a:off x="1114425" y="4292600"/>
            <a:ext cx="6697663" cy="2011363"/>
            <a:chOff x="1156" y="2704"/>
            <a:chExt cx="4219" cy="1267"/>
          </a:xfrm>
        </p:grpSpPr>
        <p:pic>
          <p:nvPicPr>
            <p:cNvPr id="24581" name="Picture 14" descr="iPhone スクリーンショット 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13" y="2976"/>
              <a:ext cx="1769" cy="994"/>
            </a:xfrm>
            <a:prstGeom prst="rect">
              <a:avLst/>
            </a:prstGeom>
            <a:noFill/>
            <a:ln w="9525">
              <a:noFill/>
              <a:miter lim="800000"/>
              <a:headEnd/>
              <a:tailEnd/>
            </a:ln>
          </p:spPr>
        </p:pic>
        <p:sp>
          <p:nvSpPr>
            <p:cNvPr id="83983" name="Text Box 15"/>
            <p:cNvSpPr txBox="1">
              <a:spLocks noChangeArrowheads="1"/>
            </p:cNvSpPr>
            <p:nvPr/>
          </p:nvSpPr>
          <p:spPr bwMode="auto">
            <a:xfrm>
              <a:off x="1156" y="2704"/>
              <a:ext cx="2041" cy="231"/>
            </a:xfrm>
            <a:prstGeom prst="rect">
              <a:avLst/>
            </a:prstGeom>
            <a:noFill/>
            <a:ln w="9525">
              <a:noFill/>
              <a:miter lim="800000"/>
              <a:headEnd/>
              <a:tailEnd/>
            </a:ln>
            <a:effectLst/>
          </p:spPr>
          <p:txBody>
            <a:bodyPr>
              <a:spAutoFit/>
            </a:bodyPr>
            <a:lstStyle/>
            <a:p>
              <a:pPr>
                <a:spcBef>
                  <a:spcPct val="50000"/>
                </a:spcBef>
                <a:defRPr/>
              </a:pPr>
              <a:r>
                <a:rPr lang="en-US" altLang="zh-TW" b="1">
                  <a:solidFill>
                    <a:schemeClr val="folHlink"/>
                  </a:solidFill>
                  <a:effectLst>
                    <a:outerShdw blurRad="38100" dist="38100" dir="2700000" algn="tl">
                      <a:srgbClr val="C0C0C0"/>
                    </a:outerShdw>
                  </a:effectLst>
                  <a:ea typeface="新細明體" pitchFamily="18" charset="-120"/>
                </a:rPr>
                <a:t>Barcode Footballer</a:t>
              </a:r>
              <a:endParaRPr lang="zh-TW" altLang="en-US" b="1">
                <a:solidFill>
                  <a:schemeClr val="folHlink"/>
                </a:solidFill>
                <a:effectLst>
                  <a:outerShdw blurRad="38100" dist="38100" dir="2700000" algn="tl">
                    <a:srgbClr val="C0C0C0"/>
                  </a:outerShdw>
                </a:effectLst>
                <a:ea typeface="新細明體" pitchFamily="18" charset="-120"/>
              </a:endParaRPr>
            </a:p>
          </p:txBody>
        </p:sp>
        <p:pic>
          <p:nvPicPr>
            <p:cNvPr id="24583" name="Picture 1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56" y="2954"/>
              <a:ext cx="612" cy="612"/>
            </a:xfrm>
            <a:prstGeom prst="rect">
              <a:avLst/>
            </a:prstGeom>
            <a:noFill/>
            <a:ln w="9525">
              <a:noFill/>
              <a:miter lim="800000"/>
              <a:headEnd/>
              <a:tailEnd/>
            </a:ln>
          </p:spPr>
        </p:pic>
        <p:pic>
          <p:nvPicPr>
            <p:cNvPr id="24584" name="Picture 17" descr="iPhone スクリーンショット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606" y="2976"/>
              <a:ext cx="1769" cy="99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9530" y="2420938"/>
            <a:ext cx="9382050" cy="1143000"/>
          </a:xfrm>
        </p:spPr>
        <p:txBody>
          <a:bodyPr/>
          <a:lstStyle/>
          <a:p>
            <a:pPr marL="838200" indent="-838200" eaLnBrk="1" hangingPunct="1"/>
            <a:r>
              <a:rPr lang="en-US" altLang="zh-TW" dirty="0" smtClean="0"/>
              <a:t>How can we help our marketers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TW" sz="4000" dirty="0" smtClean="0"/>
              <a:t>Rich Media Ad - Web</a:t>
            </a:r>
          </a:p>
        </p:txBody>
      </p:sp>
      <p:pic>
        <p:nvPicPr>
          <p:cNvPr id="65538" name="Picture 4" descr="spiderm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8541" y="1376620"/>
            <a:ext cx="2736652" cy="1908364"/>
          </a:xfrm>
          <a:prstGeom prst="rect">
            <a:avLst/>
          </a:prstGeom>
          <a:noFill/>
          <a:ln w="9525">
            <a:noFill/>
            <a:miter lim="800000"/>
            <a:headEnd/>
            <a:tailEnd/>
          </a:ln>
        </p:spPr>
      </p:pic>
      <p:sp>
        <p:nvSpPr>
          <p:cNvPr id="65539" name="Text Box 5"/>
          <p:cNvSpPr txBox="1">
            <a:spLocks noChangeArrowheads="1"/>
          </p:cNvSpPr>
          <p:nvPr/>
        </p:nvSpPr>
        <p:spPr bwMode="auto">
          <a:xfrm>
            <a:off x="1619324" y="3206304"/>
            <a:ext cx="2160588" cy="366712"/>
          </a:xfrm>
          <a:prstGeom prst="rect">
            <a:avLst/>
          </a:prstGeom>
          <a:noFill/>
          <a:ln w="9525">
            <a:noFill/>
            <a:miter lim="800000"/>
            <a:headEnd/>
            <a:tailEnd/>
          </a:ln>
        </p:spPr>
        <p:txBody>
          <a:bodyPr>
            <a:spAutoFit/>
          </a:bodyPr>
          <a:lstStyle/>
          <a:p>
            <a:pPr>
              <a:spcBef>
                <a:spcPct val="50000"/>
              </a:spcBef>
            </a:pPr>
            <a:r>
              <a:rPr lang="en-US" altLang="zh-TW" dirty="0"/>
              <a:t>Page Collapse</a:t>
            </a:r>
          </a:p>
        </p:txBody>
      </p:sp>
      <p:sp>
        <p:nvSpPr>
          <p:cNvPr id="65540" name="Text Box 9"/>
          <p:cNvSpPr txBox="1">
            <a:spLocks noChangeArrowheads="1"/>
          </p:cNvSpPr>
          <p:nvPr/>
        </p:nvSpPr>
        <p:spPr bwMode="auto">
          <a:xfrm>
            <a:off x="6083002" y="5870600"/>
            <a:ext cx="1657350" cy="366712"/>
          </a:xfrm>
          <a:prstGeom prst="rect">
            <a:avLst/>
          </a:prstGeom>
          <a:noFill/>
          <a:ln w="9525">
            <a:noFill/>
            <a:miter lim="800000"/>
            <a:headEnd/>
            <a:tailEnd/>
          </a:ln>
        </p:spPr>
        <p:txBody>
          <a:bodyPr>
            <a:spAutoFit/>
          </a:bodyPr>
          <a:lstStyle/>
          <a:p>
            <a:pPr>
              <a:spcBef>
                <a:spcPct val="50000"/>
              </a:spcBef>
            </a:pPr>
            <a:r>
              <a:rPr lang="en-US" altLang="zh-TW" dirty="0"/>
              <a:t>Sync Banner</a:t>
            </a:r>
          </a:p>
        </p:txBody>
      </p:sp>
      <p:pic>
        <p:nvPicPr>
          <p:cNvPr id="65541" name="Picture 10" descr="VC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3998392"/>
            <a:ext cx="3240310" cy="1843087"/>
          </a:xfrm>
          <a:prstGeom prst="rect">
            <a:avLst/>
          </a:prstGeom>
          <a:noFill/>
          <a:ln w="9525">
            <a:noFill/>
            <a:miter lim="800000"/>
            <a:headEnd/>
            <a:tailEnd/>
          </a:ln>
        </p:spPr>
      </p:pic>
      <p:sp>
        <p:nvSpPr>
          <p:cNvPr id="65542" name="Text Box 11"/>
          <p:cNvSpPr txBox="1">
            <a:spLocks noChangeArrowheads="1"/>
          </p:cNvSpPr>
          <p:nvPr/>
        </p:nvSpPr>
        <p:spPr bwMode="auto">
          <a:xfrm>
            <a:off x="1403524" y="5805488"/>
            <a:ext cx="2663825" cy="366712"/>
          </a:xfrm>
          <a:prstGeom prst="rect">
            <a:avLst/>
          </a:prstGeom>
          <a:noFill/>
          <a:ln w="9525">
            <a:noFill/>
            <a:miter lim="800000"/>
            <a:headEnd/>
            <a:tailEnd/>
          </a:ln>
        </p:spPr>
        <p:txBody>
          <a:bodyPr>
            <a:spAutoFit/>
          </a:bodyPr>
          <a:lstStyle/>
          <a:p>
            <a:pPr>
              <a:spcBef>
                <a:spcPct val="50000"/>
              </a:spcBef>
            </a:pPr>
            <a:r>
              <a:rPr lang="en-US" altLang="zh-TW" dirty="0"/>
              <a:t>Homepage Take Over</a:t>
            </a:r>
          </a:p>
        </p:txBody>
      </p:sp>
      <p:sp>
        <p:nvSpPr>
          <p:cNvPr id="65544" name="AutoShape 20">
            <a:hlinkClick r:id="rId4" action="ppaction://program" highlightClick="1"/>
          </p:cNvPr>
          <p:cNvSpPr>
            <a:spLocks noChangeArrowheads="1"/>
          </p:cNvSpPr>
          <p:nvPr/>
        </p:nvSpPr>
        <p:spPr bwMode="auto">
          <a:xfrm>
            <a:off x="1403424" y="3277741"/>
            <a:ext cx="287338"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5546" name="AutoShape 22">
            <a:hlinkClick r:id="rId5" action="ppaction://program" highlightClick="1"/>
          </p:cNvPr>
          <p:cNvSpPr>
            <a:spLocks noChangeArrowheads="1"/>
          </p:cNvSpPr>
          <p:nvPr/>
        </p:nvSpPr>
        <p:spPr bwMode="auto">
          <a:xfrm>
            <a:off x="1187624" y="5876925"/>
            <a:ext cx="287337"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5547" name="AutoShape 23">
            <a:hlinkClick r:id="rId6" action="ppaction://program" highlightClick="1"/>
          </p:cNvPr>
          <p:cNvSpPr>
            <a:spLocks noChangeArrowheads="1"/>
          </p:cNvSpPr>
          <p:nvPr/>
        </p:nvSpPr>
        <p:spPr bwMode="auto">
          <a:xfrm>
            <a:off x="5797252" y="5942037"/>
            <a:ext cx="287338"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5548" name="Text Box 16"/>
          <p:cNvSpPr txBox="1">
            <a:spLocks noChangeArrowheads="1"/>
          </p:cNvSpPr>
          <p:nvPr/>
        </p:nvSpPr>
        <p:spPr bwMode="auto">
          <a:xfrm>
            <a:off x="5940474" y="3206304"/>
            <a:ext cx="2305050" cy="366712"/>
          </a:xfrm>
          <a:prstGeom prst="rect">
            <a:avLst/>
          </a:prstGeom>
          <a:noFill/>
          <a:ln w="9525">
            <a:noFill/>
            <a:miter lim="800000"/>
            <a:headEnd/>
            <a:tailEnd/>
          </a:ln>
        </p:spPr>
        <p:txBody>
          <a:bodyPr>
            <a:spAutoFit/>
          </a:bodyPr>
          <a:lstStyle/>
          <a:p>
            <a:pPr>
              <a:spcBef>
                <a:spcPct val="50000"/>
              </a:spcBef>
            </a:pPr>
            <a:r>
              <a:rPr lang="en-US" altLang="zh-TW" dirty="0"/>
              <a:t>Video Background</a:t>
            </a:r>
          </a:p>
        </p:txBody>
      </p:sp>
      <p:pic>
        <p:nvPicPr>
          <p:cNvPr id="65549"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580112" y="1364232"/>
            <a:ext cx="2519362" cy="1848743"/>
          </a:xfrm>
          <a:prstGeom prst="rect">
            <a:avLst/>
          </a:prstGeom>
          <a:noFill/>
          <a:ln w="9525">
            <a:noFill/>
            <a:miter lim="800000"/>
            <a:headEnd/>
            <a:tailEnd/>
          </a:ln>
        </p:spPr>
      </p:pic>
      <p:sp>
        <p:nvSpPr>
          <p:cNvPr id="65550" name="AutoShape 26">
            <a:hlinkClick r:id="rId8" action="ppaction://program" highlightClick="1"/>
          </p:cNvPr>
          <p:cNvSpPr>
            <a:spLocks noChangeArrowheads="1"/>
          </p:cNvSpPr>
          <p:nvPr/>
        </p:nvSpPr>
        <p:spPr bwMode="auto">
          <a:xfrm>
            <a:off x="5653137" y="3236466"/>
            <a:ext cx="288925" cy="288925"/>
          </a:xfrm>
          <a:prstGeom prst="actionButtonForwardNext">
            <a:avLst/>
          </a:prstGeom>
          <a:solidFill>
            <a:srgbClr val="C0C0C0"/>
          </a:solidFill>
          <a:ln w="9525">
            <a:noFill/>
            <a:miter lim="800000"/>
            <a:headEnd/>
            <a:tailEnd/>
          </a:ln>
        </p:spPr>
        <p:txBody>
          <a:bodyPr wrap="none" anchor="ctr"/>
          <a:lstStyle/>
          <a:p>
            <a:endParaRPr lang="en-US" altLang="zh-TW"/>
          </a:p>
        </p:txBody>
      </p:sp>
      <p:pic>
        <p:nvPicPr>
          <p:cNvPr id="65552"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60649" y="4005263"/>
            <a:ext cx="2592387" cy="179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eaLnBrk="1" hangingPunct="1"/>
            <a:r>
              <a:rPr lang="en-US" altLang="zh-TW" sz="4000" dirty="0" smtClean="0"/>
              <a:t>Video Ad – Web/Mobile</a:t>
            </a:r>
          </a:p>
        </p:txBody>
      </p:sp>
      <p:sp>
        <p:nvSpPr>
          <p:cNvPr id="66562" name="Text Box 6"/>
          <p:cNvSpPr txBox="1">
            <a:spLocks noChangeArrowheads="1"/>
          </p:cNvSpPr>
          <p:nvPr/>
        </p:nvSpPr>
        <p:spPr bwMode="auto">
          <a:xfrm>
            <a:off x="1260227" y="4724400"/>
            <a:ext cx="2663825" cy="366713"/>
          </a:xfrm>
          <a:prstGeom prst="rect">
            <a:avLst/>
          </a:prstGeom>
          <a:noFill/>
          <a:ln w="9525">
            <a:noFill/>
            <a:miter lim="800000"/>
            <a:headEnd/>
            <a:tailEnd/>
          </a:ln>
        </p:spPr>
        <p:txBody>
          <a:bodyPr>
            <a:spAutoFit/>
          </a:bodyPr>
          <a:lstStyle/>
          <a:p>
            <a:pPr algn="ctr">
              <a:spcBef>
                <a:spcPct val="50000"/>
              </a:spcBef>
            </a:pPr>
            <a:r>
              <a:rPr lang="en-US" altLang="zh-TW" dirty="0"/>
              <a:t>In stream (Max. 30 sec.)</a:t>
            </a:r>
          </a:p>
        </p:txBody>
      </p:sp>
      <p:sp>
        <p:nvSpPr>
          <p:cNvPr id="66563" name="Text Box 8"/>
          <p:cNvSpPr txBox="1">
            <a:spLocks noChangeArrowheads="1"/>
          </p:cNvSpPr>
          <p:nvPr/>
        </p:nvSpPr>
        <p:spPr bwMode="auto">
          <a:xfrm>
            <a:off x="5721722" y="4718050"/>
            <a:ext cx="2305050" cy="366713"/>
          </a:xfrm>
          <a:prstGeom prst="rect">
            <a:avLst/>
          </a:prstGeom>
          <a:noFill/>
          <a:ln w="9525">
            <a:noFill/>
            <a:miter lim="800000"/>
            <a:headEnd/>
            <a:tailEnd/>
          </a:ln>
        </p:spPr>
        <p:txBody>
          <a:bodyPr>
            <a:spAutoFit/>
          </a:bodyPr>
          <a:lstStyle/>
          <a:p>
            <a:pPr>
              <a:spcBef>
                <a:spcPct val="50000"/>
              </a:spcBef>
            </a:pPr>
            <a:r>
              <a:rPr lang="en-US" altLang="zh-TW" dirty="0"/>
              <a:t>End Tag Billboard</a:t>
            </a:r>
          </a:p>
        </p:txBody>
      </p:sp>
      <p:pic>
        <p:nvPicPr>
          <p:cNvPr id="66564" name="Picture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764" y="2565400"/>
            <a:ext cx="3024188" cy="2130425"/>
          </a:xfrm>
          <a:prstGeom prst="rect">
            <a:avLst/>
          </a:prstGeom>
          <a:noFill/>
          <a:ln w="9525">
            <a:noFill/>
            <a:miter lim="800000"/>
            <a:headEnd/>
            <a:tailEnd/>
          </a:ln>
        </p:spPr>
      </p:pic>
      <p:sp>
        <p:nvSpPr>
          <p:cNvPr id="66565" name="Rectangle 20"/>
          <p:cNvSpPr>
            <a:spLocks noChangeArrowheads="1"/>
          </p:cNvSpPr>
          <p:nvPr/>
        </p:nvSpPr>
        <p:spPr bwMode="auto">
          <a:xfrm>
            <a:off x="1403648" y="3500438"/>
            <a:ext cx="1584325" cy="865187"/>
          </a:xfrm>
          <a:prstGeom prst="rect">
            <a:avLst/>
          </a:prstGeom>
          <a:noFill/>
          <a:ln w="38100">
            <a:solidFill>
              <a:srgbClr val="FF0000"/>
            </a:solidFill>
            <a:miter lim="800000"/>
            <a:headEnd/>
            <a:tailEnd/>
          </a:ln>
        </p:spPr>
        <p:txBody>
          <a:bodyPr wrap="none" anchor="ctr"/>
          <a:lstStyle/>
          <a:p>
            <a:endParaRPr lang="en-US" altLang="zh-TW"/>
          </a:p>
        </p:txBody>
      </p:sp>
      <p:pic>
        <p:nvPicPr>
          <p:cNvPr id="66566" name="Picture 2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2565400"/>
            <a:ext cx="2735262" cy="2054225"/>
          </a:xfrm>
          <a:prstGeom prst="rect">
            <a:avLst/>
          </a:prstGeom>
          <a:noFill/>
          <a:ln w="9525">
            <a:noFill/>
            <a:miter lim="800000"/>
            <a:headEnd/>
            <a:tailEnd/>
          </a:ln>
        </p:spPr>
      </p:pic>
      <p:sp>
        <p:nvSpPr>
          <p:cNvPr id="66567" name="Rectangle 30"/>
          <p:cNvSpPr>
            <a:spLocks noChangeArrowheads="1"/>
          </p:cNvSpPr>
          <p:nvPr/>
        </p:nvSpPr>
        <p:spPr bwMode="auto">
          <a:xfrm>
            <a:off x="5436517" y="3573463"/>
            <a:ext cx="1655763" cy="863600"/>
          </a:xfrm>
          <a:prstGeom prst="rect">
            <a:avLst/>
          </a:prstGeom>
          <a:noFill/>
          <a:ln w="38100">
            <a:solidFill>
              <a:srgbClr val="FF0000"/>
            </a:solidFill>
            <a:miter lim="800000"/>
            <a:headEnd/>
            <a:tailEnd/>
          </a:ln>
        </p:spPr>
        <p:txBody>
          <a:bodyPr wrap="none" anchor="ctr"/>
          <a:lstStyle/>
          <a:p>
            <a:endParaRPr lang="en-US" altLang="zh-TW"/>
          </a:p>
        </p:txBody>
      </p:sp>
      <p:sp>
        <p:nvSpPr>
          <p:cNvPr id="66568" name="AutoShape 31">
            <a:hlinkClick r:id="rId4" action="ppaction://program" highlightClick="1"/>
          </p:cNvPr>
          <p:cNvSpPr>
            <a:spLocks noChangeArrowheads="1"/>
          </p:cNvSpPr>
          <p:nvPr/>
        </p:nvSpPr>
        <p:spPr bwMode="auto">
          <a:xfrm>
            <a:off x="5505822" y="4797425"/>
            <a:ext cx="287337" cy="287338"/>
          </a:xfrm>
          <a:prstGeom prst="actionButtonForwardNext">
            <a:avLst/>
          </a:prstGeom>
          <a:solidFill>
            <a:srgbClr val="C0C0C0"/>
          </a:solidFill>
          <a:ln w="9525">
            <a:noFill/>
            <a:miter lim="800000"/>
            <a:headEnd/>
            <a:tailEnd/>
          </a:ln>
        </p:spPr>
        <p:txBody>
          <a:bodyPr wrap="none" anchor="ct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1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1" descr="苹果iphone4手机png图标-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350" y="1773238"/>
            <a:ext cx="1808163" cy="3068637"/>
          </a:xfrm>
          <a:prstGeom prst="rect">
            <a:avLst/>
          </a:prstGeom>
          <a:noFill/>
          <a:ln w="9525">
            <a:noFill/>
            <a:miter lim="800000"/>
            <a:headEnd/>
            <a:tailEnd/>
          </a:ln>
        </p:spPr>
      </p:pic>
      <p:sp>
        <p:nvSpPr>
          <p:cNvPr id="88067" name="Rectangle 14"/>
          <p:cNvSpPr>
            <a:spLocks noGrp="1" noChangeArrowheads="1"/>
          </p:cNvSpPr>
          <p:nvPr>
            <p:ph type="title" idx="4294967295"/>
          </p:nvPr>
        </p:nvSpPr>
        <p:spPr/>
        <p:txBody>
          <a:bodyPr/>
          <a:lstStyle/>
          <a:p>
            <a:r>
              <a:rPr lang="en-US" altLang="zh-TW" sz="4000" dirty="0" smtClean="0"/>
              <a:t>HTML5 </a:t>
            </a:r>
            <a:r>
              <a:rPr lang="en-US" altLang="zh-TW" sz="4000" dirty="0"/>
              <a:t>-</a:t>
            </a:r>
            <a:r>
              <a:rPr lang="en-US" altLang="zh-TW" sz="4000" dirty="0" smtClean="0"/>
              <a:t> Mobile</a:t>
            </a:r>
          </a:p>
        </p:txBody>
      </p:sp>
      <p:sp>
        <p:nvSpPr>
          <p:cNvPr id="76803" name="AutoShape 15">
            <a:hlinkClick r:id="rId3" action="ppaction://program" highlightClick="1"/>
          </p:cNvPr>
          <p:cNvSpPr>
            <a:spLocks noChangeArrowheads="1"/>
          </p:cNvSpPr>
          <p:nvPr/>
        </p:nvSpPr>
        <p:spPr bwMode="auto">
          <a:xfrm>
            <a:off x="1187450" y="5589588"/>
            <a:ext cx="360363" cy="360362"/>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76804" name="Text Box 5"/>
          <p:cNvSpPr txBox="1">
            <a:spLocks noChangeArrowheads="1"/>
          </p:cNvSpPr>
          <p:nvPr/>
        </p:nvSpPr>
        <p:spPr bwMode="auto">
          <a:xfrm>
            <a:off x="458788" y="4941888"/>
            <a:ext cx="1873250" cy="336550"/>
          </a:xfrm>
          <a:prstGeom prst="rect">
            <a:avLst/>
          </a:prstGeom>
          <a:noFill/>
          <a:ln w="9525">
            <a:noFill/>
            <a:miter lim="800000"/>
            <a:headEnd/>
            <a:tailEnd/>
          </a:ln>
        </p:spPr>
        <p:txBody>
          <a:bodyPr>
            <a:spAutoFit/>
          </a:bodyPr>
          <a:lstStyle/>
          <a:p>
            <a:pPr>
              <a:spcBef>
                <a:spcPct val="50000"/>
              </a:spcBef>
            </a:pPr>
            <a:r>
              <a:rPr lang="en-US" altLang="zh-TW" sz="1600"/>
              <a:t>Banner with Video</a:t>
            </a:r>
          </a:p>
        </p:txBody>
      </p:sp>
      <p:pic>
        <p:nvPicPr>
          <p:cNvPr id="76805" name="Picture 11" descr="苹果iphone4手机png图标-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500" y="1773238"/>
            <a:ext cx="1808163" cy="3068637"/>
          </a:xfrm>
          <a:prstGeom prst="rect">
            <a:avLst/>
          </a:prstGeom>
          <a:noFill/>
          <a:ln w="9525">
            <a:noFill/>
            <a:miter lim="800000"/>
            <a:headEnd/>
            <a:tailEnd/>
          </a:ln>
        </p:spPr>
      </p:pic>
      <p:pic>
        <p:nvPicPr>
          <p:cNvPr id="76806" name="Picture 11" descr="苹果iphone4手机png图标-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5500" y="1773238"/>
            <a:ext cx="1808163" cy="3068637"/>
          </a:xfrm>
          <a:prstGeom prst="rect">
            <a:avLst/>
          </a:prstGeom>
          <a:noFill/>
          <a:ln w="9525">
            <a:noFill/>
            <a:miter lim="800000"/>
            <a:headEnd/>
            <a:tailEnd/>
          </a:ln>
        </p:spPr>
      </p:pic>
      <p:pic>
        <p:nvPicPr>
          <p:cNvPr id="76807" name="Picture 11" descr="苹果iphone4手机png图标-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4650" y="1773238"/>
            <a:ext cx="1808163" cy="3068637"/>
          </a:xfrm>
          <a:prstGeom prst="rect">
            <a:avLst/>
          </a:prstGeom>
          <a:noFill/>
          <a:ln w="9525">
            <a:noFill/>
            <a:miter lim="800000"/>
            <a:headEnd/>
            <a:tailEnd/>
          </a:ln>
        </p:spPr>
      </p:pic>
      <p:sp>
        <p:nvSpPr>
          <p:cNvPr id="76808" name="Text Box 9"/>
          <p:cNvSpPr txBox="1">
            <a:spLocks noChangeArrowheads="1"/>
          </p:cNvSpPr>
          <p:nvPr/>
        </p:nvSpPr>
        <p:spPr bwMode="auto">
          <a:xfrm>
            <a:off x="2619375" y="4941888"/>
            <a:ext cx="2232025" cy="336550"/>
          </a:xfrm>
          <a:prstGeom prst="rect">
            <a:avLst/>
          </a:prstGeom>
          <a:noFill/>
          <a:ln w="9525">
            <a:noFill/>
            <a:miter lim="800000"/>
            <a:headEnd/>
            <a:tailEnd/>
          </a:ln>
        </p:spPr>
        <p:txBody>
          <a:bodyPr>
            <a:spAutoFit/>
          </a:bodyPr>
          <a:lstStyle/>
          <a:p>
            <a:pPr>
              <a:spcBef>
                <a:spcPct val="50000"/>
              </a:spcBef>
            </a:pPr>
            <a:r>
              <a:rPr lang="en-US" altLang="zh-TW" sz="1600"/>
              <a:t>Banner with Gallery</a:t>
            </a:r>
          </a:p>
        </p:txBody>
      </p:sp>
      <p:sp>
        <p:nvSpPr>
          <p:cNvPr id="76809" name="AutoShape 19">
            <a:hlinkClick r:id="rId4" action="ppaction://program" highlightClick="1"/>
          </p:cNvPr>
          <p:cNvSpPr>
            <a:spLocks noChangeArrowheads="1"/>
          </p:cNvSpPr>
          <p:nvPr/>
        </p:nvSpPr>
        <p:spPr bwMode="auto">
          <a:xfrm>
            <a:off x="3348038" y="5589588"/>
            <a:ext cx="360362" cy="360362"/>
          </a:xfrm>
          <a:prstGeom prst="actionButtonForwardNext">
            <a:avLst/>
          </a:prstGeom>
          <a:solidFill>
            <a:srgbClr val="C0C0C0"/>
          </a:solidFill>
          <a:ln w="9525">
            <a:noFill/>
            <a:miter lim="800000"/>
            <a:headEnd/>
            <a:tailEnd/>
          </a:ln>
        </p:spPr>
        <p:txBody>
          <a:bodyPr wrap="none" anchor="ctr"/>
          <a:lstStyle/>
          <a:p>
            <a:endParaRPr lang="en-US" altLang="zh-TW"/>
          </a:p>
        </p:txBody>
      </p:sp>
      <p:pic>
        <p:nvPicPr>
          <p:cNvPr id="76810"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24425" y="2347913"/>
            <a:ext cx="1311275" cy="1873250"/>
          </a:xfrm>
          <a:prstGeom prst="rect">
            <a:avLst/>
          </a:prstGeom>
          <a:noFill/>
          <a:ln w="9525">
            <a:noFill/>
            <a:miter lim="800000"/>
            <a:headEnd/>
            <a:tailEnd/>
          </a:ln>
        </p:spPr>
      </p:pic>
      <p:sp>
        <p:nvSpPr>
          <p:cNvPr id="76811" name="Text Box 12"/>
          <p:cNvSpPr txBox="1">
            <a:spLocks noChangeArrowheads="1"/>
          </p:cNvSpPr>
          <p:nvPr/>
        </p:nvSpPr>
        <p:spPr bwMode="auto">
          <a:xfrm>
            <a:off x="4564063" y="4941888"/>
            <a:ext cx="2232025" cy="581025"/>
          </a:xfrm>
          <a:prstGeom prst="rect">
            <a:avLst/>
          </a:prstGeom>
          <a:noFill/>
          <a:ln w="9525">
            <a:noFill/>
            <a:miter lim="800000"/>
            <a:headEnd/>
            <a:tailEnd/>
          </a:ln>
        </p:spPr>
        <p:txBody>
          <a:bodyPr>
            <a:spAutoFit/>
          </a:bodyPr>
          <a:lstStyle/>
          <a:p>
            <a:pPr algn="ctr">
              <a:spcBef>
                <a:spcPct val="50000"/>
              </a:spcBef>
            </a:pPr>
            <a:r>
              <a:rPr lang="en-US" altLang="zh-TW" sz="1600"/>
              <a:t>Banner with Swipe Feature</a:t>
            </a:r>
          </a:p>
        </p:txBody>
      </p:sp>
      <p:sp>
        <p:nvSpPr>
          <p:cNvPr id="76812" name="AutoShape 19">
            <a:hlinkClick r:id="rId6" action="ppaction://program" highlightClick="1"/>
          </p:cNvPr>
          <p:cNvSpPr>
            <a:spLocks noChangeArrowheads="1"/>
          </p:cNvSpPr>
          <p:nvPr/>
        </p:nvSpPr>
        <p:spPr bwMode="auto">
          <a:xfrm>
            <a:off x="5508625" y="5589588"/>
            <a:ext cx="360363" cy="360362"/>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76813" name="Text Box 14"/>
          <p:cNvSpPr txBox="1">
            <a:spLocks noChangeArrowheads="1"/>
          </p:cNvSpPr>
          <p:nvPr/>
        </p:nvSpPr>
        <p:spPr bwMode="auto">
          <a:xfrm>
            <a:off x="6659563" y="4941888"/>
            <a:ext cx="2232025" cy="581025"/>
          </a:xfrm>
          <a:prstGeom prst="rect">
            <a:avLst/>
          </a:prstGeom>
          <a:noFill/>
          <a:ln w="9525">
            <a:noFill/>
            <a:miter lim="800000"/>
            <a:headEnd/>
            <a:tailEnd/>
          </a:ln>
        </p:spPr>
        <p:txBody>
          <a:bodyPr>
            <a:spAutoFit/>
          </a:bodyPr>
          <a:lstStyle/>
          <a:p>
            <a:pPr algn="ctr">
              <a:spcBef>
                <a:spcPct val="50000"/>
              </a:spcBef>
            </a:pPr>
            <a:r>
              <a:rPr lang="en-US" altLang="zh-TW" sz="1600"/>
              <a:t>Banner with 360° Product View</a:t>
            </a:r>
          </a:p>
        </p:txBody>
      </p:sp>
      <p:sp>
        <p:nvSpPr>
          <p:cNvPr id="76814" name="AutoShape 19">
            <a:hlinkClick r:id="rId7" action="ppaction://program" highlightClick="1"/>
          </p:cNvPr>
          <p:cNvSpPr>
            <a:spLocks noChangeArrowheads="1"/>
          </p:cNvSpPr>
          <p:nvPr/>
        </p:nvSpPr>
        <p:spPr bwMode="auto">
          <a:xfrm>
            <a:off x="7596188" y="5589588"/>
            <a:ext cx="360362" cy="360362"/>
          </a:xfrm>
          <a:prstGeom prst="actionButtonForwardNext">
            <a:avLst/>
          </a:prstGeom>
          <a:solidFill>
            <a:srgbClr val="C0C0C0"/>
          </a:solidFill>
          <a:ln w="9525">
            <a:noFill/>
            <a:miter lim="800000"/>
            <a:headEnd/>
            <a:tailEnd/>
          </a:ln>
        </p:spPr>
        <p:txBody>
          <a:bodyPr wrap="none" anchor="ctr"/>
          <a:lstStyle/>
          <a:p>
            <a:endParaRPr lang="en-US" altLang="zh-TW"/>
          </a:p>
        </p:txBody>
      </p:sp>
      <p:pic>
        <p:nvPicPr>
          <p:cNvPr id="76815" name="Picture 16"/>
          <p:cNvPicPr>
            <a:picLocks noChangeAspect="1" noChangeArrowheads="1"/>
          </p:cNvPicPr>
          <p:nvPr/>
        </p:nvPicPr>
        <p:blipFill>
          <a:blip r:embed="rId8" cstate="print">
            <a:extLst>
              <a:ext uri="{28A0092B-C50C-407E-A947-70E740481C1C}">
                <a14:useLocalDpi xmlns:a14="http://schemas.microsoft.com/office/drawing/2010/main" xmlns="" val="0"/>
              </a:ext>
            </a:extLst>
          </a:blip>
          <a:srcRect b="9373"/>
          <a:stretch>
            <a:fillRect/>
          </a:stretch>
        </p:blipFill>
        <p:spPr bwMode="auto">
          <a:xfrm>
            <a:off x="7019925" y="2276475"/>
            <a:ext cx="1295400" cy="2087563"/>
          </a:xfrm>
          <a:prstGeom prst="rect">
            <a:avLst/>
          </a:prstGeom>
          <a:noFill/>
          <a:ln w="9525">
            <a:noFill/>
            <a:miter lim="800000"/>
            <a:headEnd/>
            <a:tailEnd/>
          </a:ln>
        </p:spPr>
      </p:pic>
      <p:pic>
        <p:nvPicPr>
          <p:cNvPr id="76816" name="Picture 1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71775" y="2422525"/>
            <a:ext cx="1270000" cy="1798638"/>
          </a:xfrm>
          <a:prstGeom prst="rect">
            <a:avLst/>
          </a:prstGeom>
          <a:noFill/>
          <a:ln w="9525">
            <a:noFill/>
            <a:miter lim="800000"/>
            <a:headEnd/>
            <a:tailEnd/>
          </a:ln>
        </p:spPr>
      </p:pic>
      <p:pic>
        <p:nvPicPr>
          <p:cNvPr id="76817" name="Picture 1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4213" y="2420938"/>
            <a:ext cx="1295400" cy="1871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10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7900" y="1700213"/>
            <a:ext cx="2647950" cy="4679950"/>
          </a:xfrm>
          <a:prstGeom prst="rect">
            <a:avLst/>
          </a:prstGeom>
          <a:noFill/>
          <a:ln w="9525">
            <a:noFill/>
            <a:miter lim="800000"/>
            <a:headEnd/>
            <a:tailEnd/>
          </a:ln>
        </p:spPr>
      </p:pic>
      <p:sp>
        <p:nvSpPr>
          <p:cNvPr id="74762" name="Rectangle 14"/>
          <p:cNvSpPr>
            <a:spLocks noChangeArrowheads="1"/>
          </p:cNvSpPr>
          <p:nvPr/>
        </p:nvSpPr>
        <p:spPr bwMode="auto">
          <a:xfrm>
            <a:off x="4722812" y="3933825"/>
            <a:ext cx="2847316" cy="719138"/>
          </a:xfrm>
          <a:prstGeom prst="rect">
            <a:avLst/>
          </a:prstGeom>
          <a:noFill/>
          <a:ln w="38100">
            <a:solidFill>
              <a:srgbClr val="FF0000"/>
            </a:solidFill>
            <a:miter lim="800000"/>
            <a:headEnd/>
            <a:tailEnd/>
          </a:ln>
        </p:spPr>
        <p:txBody>
          <a:bodyPr wrap="none" anchor="ctr"/>
          <a:lstStyle/>
          <a:p>
            <a:endParaRPr lang="en-US" altLang="zh-TW"/>
          </a:p>
        </p:txBody>
      </p:sp>
      <p:sp>
        <p:nvSpPr>
          <p:cNvPr id="101395" name="Text Box 6"/>
          <p:cNvSpPr txBox="1">
            <a:spLocks noChangeArrowheads="1"/>
          </p:cNvSpPr>
          <p:nvPr/>
        </p:nvSpPr>
        <p:spPr bwMode="auto">
          <a:xfrm>
            <a:off x="1259632" y="4077072"/>
            <a:ext cx="3240087" cy="396875"/>
          </a:xfrm>
          <a:prstGeom prst="rect">
            <a:avLst/>
          </a:prstGeom>
          <a:noFill/>
          <a:ln w="9525">
            <a:noFill/>
            <a:miter lim="800000"/>
            <a:headEnd/>
            <a:tailEnd/>
          </a:ln>
        </p:spPr>
        <p:txBody>
          <a:bodyPr>
            <a:spAutoFit/>
          </a:bodyPr>
          <a:lstStyle/>
          <a:p>
            <a:pPr>
              <a:spcBef>
                <a:spcPct val="50000"/>
              </a:spcBef>
              <a:buFontTx/>
              <a:buChar char="•"/>
            </a:pPr>
            <a:r>
              <a:rPr lang="en-US" altLang="zh-TW" sz="2000" dirty="0"/>
              <a:t> More Subtle Advertorial</a:t>
            </a:r>
          </a:p>
        </p:txBody>
      </p:sp>
      <p:sp>
        <p:nvSpPr>
          <p:cNvPr id="74759" name="Rectangle 20"/>
          <p:cNvSpPr>
            <a:spLocks noChangeArrowheads="1"/>
          </p:cNvSpPr>
          <p:nvPr/>
        </p:nvSpPr>
        <p:spPr bwMode="auto">
          <a:xfrm>
            <a:off x="4859338" y="3933825"/>
            <a:ext cx="649287" cy="142875"/>
          </a:xfrm>
          <a:prstGeom prst="rect">
            <a:avLst/>
          </a:prstGeom>
          <a:solidFill>
            <a:srgbClr val="006666"/>
          </a:solidFill>
          <a:ln w="9525">
            <a:noFill/>
            <a:miter lim="800000"/>
            <a:headEnd/>
            <a:tailEnd/>
          </a:ln>
        </p:spPr>
        <p:txBody>
          <a:bodyPr wrap="none" anchor="ctr"/>
          <a:lstStyle/>
          <a:p>
            <a:pPr algn="ctr"/>
            <a:r>
              <a:rPr lang="zh-TW" altLang="en-US" sz="900">
                <a:solidFill>
                  <a:schemeClr val="bg1"/>
                </a:solidFill>
              </a:rPr>
              <a:t>遊學資訊</a:t>
            </a:r>
          </a:p>
        </p:txBody>
      </p:sp>
      <p:sp>
        <p:nvSpPr>
          <p:cNvPr id="14" name="Rectangle 14"/>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333333"/>
                </a:solidFill>
                <a:latin typeface="+mj-lt"/>
                <a:ea typeface="+mj-ea"/>
                <a:cs typeface="+mj-cs"/>
              </a:defRPr>
            </a:lvl1pPr>
            <a:lvl2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2pPr>
            <a:lvl3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3pPr>
            <a:lvl4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4pPr>
            <a:lvl5pPr algn="ctr" rtl="0" eaLnBrk="0" fontAlgn="base" hangingPunct="0">
              <a:spcBef>
                <a:spcPct val="0"/>
              </a:spcBef>
              <a:spcAft>
                <a:spcPct val="0"/>
              </a:spcAft>
              <a:defRPr kumimoji="1" sz="4400" b="1">
                <a:solidFill>
                  <a:srgbClr val="333333"/>
                </a:solidFill>
                <a:latin typeface="Arial" pitchFamily="34" charset="0"/>
                <a:ea typeface="新細明體" pitchFamily="18" charset="-120"/>
              </a:defRPr>
            </a:lvl5pPr>
            <a:lvl6pPr marL="457200" algn="ctr" rtl="0" fontAlgn="base">
              <a:spcBef>
                <a:spcPct val="0"/>
              </a:spcBef>
              <a:spcAft>
                <a:spcPct val="0"/>
              </a:spcAft>
              <a:defRPr kumimoji="1" sz="4400" b="1">
                <a:solidFill>
                  <a:srgbClr val="333333"/>
                </a:solidFill>
                <a:latin typeface="Arial" pitchFamily="34" charset="0"/>
                <a:ea typeface="新細明體" pitchFamily="18" charset="-120"/>
              </a:defRPr>
            </a:lvl6pPr>
            <a:lvl7pPr marL="914400" algn="ctr" rtl="0" fontAlgn="base">
              <a:spcBef>
                <a:spcPct val="0"/>
              </a:spcBef>
              <a:spcAft>
                <a:spcPct val="0"/>
              </a:spcAft>
              <a:defRPr kumimoji="1" sz="4400" b="1">
                <a:solidFill>
                  <a:srgbClr val="333333"/>
                </a:solidFill>
                <a:latin typeface="Arial" pitchFamily="34" charset="0"/>
                <a:ea typeface="新細明體" pitchFamily="18" charset="-120"/>
              </a:defRPr>
            </a:lvl7pPr>
            <a:lvl8pPr marL="1371600" algn="ctr" rtl="0" fontAlgn="base">
              <a:spcBef>
                <a:spcPct val="0"/>
              </a:spcBef>
              <a:spcAft>
                <a:spcPct val="0"/>
              </a:spcAft>
              <a:defRPr kumimoji="1" sz="4400" b="1">
                <a:solidFill>
                  <a:srgbClr val="333333"/>
                </a:solidFill>
                <a:latin typeface="Arial" pitchFamily="34" charset="0"/>
                <a:ea typeface="新細明體" pitchFamily="18" charset="-120"/>
              </a:defRPr>
            </a:lvl8pPr>
            <a:lvl9pPr marL="1828800" algn="ctr" rtl="0" fontAlgn="base">
              <a:spcBef>
                <a:spcPct val="0"/>
              </a:spcBef>
              <a:spcAft>
                <a:spcPct val="0"/>
              </a:spcAft>
              <a:defRPr kumimoji="1" sz="4400" b="1">
                <a:solidFill>
                  <a:srgbClr val="333333"/>
                </a:solidFill>
                <a:latin typeface="Arial" pitchFamily="34" charset="0"/>
                <a:ea typeface="新細明體" pitchFamily="18" charset="-120"/>
              </a:defRPr>
            </a:lvl9pPr>
          </a:lstStyle>
          <a:p>
            <a:r>
              <a:rPr lang="en-US" altLang="zh-TW" sz="4000" dirty="0" smtClean="0"/>
              <a:t>Advertorial – Web/Mobile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95"/>
                                        </p:tgtEl>
                                        <p:attrNameLst>
                                          <p:attrName>style.visibility</p:attrName>
                                        </p:attrNameLst>
                                      </p:cBhvr>
                                      <p:to>
                                        <p:strVal val="visible"/>
                                      </p:to>
                                    </p:set>
                                    <p:animEffect transition="in" filter="fade">
                                      <p:cBhvr>
                                        <p:cTn id="7" dur="500"/>
                                        <p:tgtEl>
                                          <p:spTgt spid="1013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5"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TW" sz="4000" smtClean="0"/>
              <a:t>Action News Video Advertorial</a:t>
            </a:r>
          </a:p>
        </p:txBody>
      </p:sp>
      <p:sp>
        <p:nvSpPr>
          <p:cNvPr id="69634" name="Text Box 8"/>
          <p:cNvSpPr txBox="1">
            <a:spLocks noChangeArrowheads="1"/>
          </p:cNvSpPr>
          <p:nvPr/>
        </p:nvSpPr>
        <p:spPr bwMode="auto">
          <a:xfrm>
            <a:off x="1692275" y="5732463"/>
            <a:ext cx="1295400" cy="304800"/>
          </a:xfrm>
          <a:prstGeom prst="rect">
            <a:avLst/>
          </a:prstGeom>
          <a:noFill/>
          <a:ln w="9525">
            <a:noFill/>
            <a:miter lim="800000"/>
            <a:headEnd/>
            <a:tailEnd/>
          </a:ln>
        </p:spPr>
        <p:txBody>
          <a:bodyPr>
            <a:spAutoFit/>
          </a:bodyPr>
          <a:lstStyle/>
          <a:p>
            <a:pPr>
              <a:spcBef>
                <a:spcPct val="50000"/>
              </a:spcBef>
            </a:pPr>
            <a:r>
              <a:rPr lang="en-US" altLang="zh-TW" sz="1400"/>
              <a:t>Mini Cooper</a:t>
            </a:r>
          </a:p>
        </p:txBody>
      </p:sp>
      <p:sp>
        <p:nvSpPr>
          <p:cNvPr id="69635" name="Text Box 12"/>
          <p:cNvSpPr txBox="1">
            <a:spLocks noChangeArrowheads="1"/>
          </p:cNvSpPr>
          <p:nvPr/>
        </p:nvSpPr>
        <p:spPr bwMode="auto">
          <a:xfrm>
            <a:off x="1189038" y="3717925"/>
            <a:ext cx="1511300" cy="304800"/>
          </a:xfrm>
          <a:prstGeom prst="rect">
            <a:avLst/>
          </a:prstGeom>
          <a:noFill/>
          <a:ln w="9525">
            <a:noFill/>
            <a:miter lim="800000"/>
            <a:headEnd/>
            <a:tailEnd/>
          </a:ln>
        </p:spPr>
        <p:txBody>
          <a:bodyPr>
            <a:spAutoFit/>
          </a:bodyPr>
          <a:lstStyle/>
          <a:p>
            <a:pPr algn="ctr">
              <a:spcBef>
                <a:spcPct val="50000"/>
              </a:spcBef>
            </a:pPr>
            <a:r>
              <a:rPr lang="en-US" altLang="zh-TW" sz="1400"/>
              <a:t>Blackberry</a:t>
            </a:r>
          </a:p>
        </p:txBody>
      </p:sp>
      <p:sp>
        <p:nvSpPr>
          <p:cNvPr id="69636" name="Text Box 14"/>
          <p:cNvSpPr txBox="1">
            <a:spLocks noChangeArrowheads="1"/>
          </p:cNvSpPr>
          <p:nvPr/>
        </p:nvSpPr>
        <p:spPr bwMode="auto">
          <a:xfrm>
            <a:off x="6804025" y="5734050"/>
            <a:ext cx="1511300" cy="304800"/>
          </a:xfrm>
          <a:prstGeom prst="rect">
            <a:avLst/>
          </a:prstGeom>
          <a:noFill/>
          <a:ln w="9525">
            <a:noFill/>
            <a:miter lim="800000"/>
            <a:headEnd/>
            <a:tailEnd/>
          </a:ln>
        </p:spPr>
        <p:txBody>
          <a:bodyPr>
            <a:spAutoFit/>
          </a:bodyPr>
          <a:lstStyle/>
          <a:p>
            <a:pPr algn="ctr">
              <a:spcBef>
                <a:spcPct val="50000"/>
              </a:spcBef>
            </a:pPr>
            <a:r>
              <a:rPr lang="en-US" altLang="zh-TW" sz="1400"/>
              <a:t>Sinomax</a:t>
            </a:r>
          </a:p>
        </p:txBody>
      </p:sp>
      <p:sp>
        <p:nvSpPr>
          <p:cNvPr id="69637" name="Text Box 16"/>
          <p:cNvSpPr txBox="1">
            <a:spLocks noChangeArrowheads="1"/>
          </p:cNvSpPr>
          <p:nvPr/>
        </p:nvSpPr>
        <p:spPr bwMode="auto">
          <a:xfrm>
            <a:off x="6732588" y="3744913"/>
            <a:ext cx="1511300" cy="304800"/>
          </a:xfrm>
          <a:prstGeom prst="rect">
            <a:avLst/>
          </a:prstGeom>
          <a:noFill/>
          <a:ln w="9525">
            <a:noFill/>
            <a:miter lim="800000"/>
            <a:headEnd/>
            <a:tailEnd/>
          </a:ln>
        </p:spPr>
        <p:txBody>
          <a:bodyPr>
            <a:spAutoFit/>
          </a:bodyPr>
          <a:lstStyle/>
          <a:p>
            <a:pPr algn="ctr">
              <a:spcBef>
                <a:spcPct val="50000"/>
              </a:spcBef>
            </a:pPr>
            <a:r>
              <a:rPr lang="en-US" altLang="zh-TW" sz="1400"/>
              <a:t>Mekim</a:t>
            </a:r>
          </a:p>
        </p:txBody>
      </p:sp>
      <p:pic>
        <p:nvPicPr>
          <p:cNvPr id="69638" name="Picture 4">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938" y="4292600"/>
            <a:ext cx="2449512" cy="1374775"/>
          </a:xfrm>
          <a:prstGeom prst="rect">
            <a:avLst/>
          </a:prstGeom>
          <a:noFill/>
          <a:ln w="9525">
            <a:noFill/>
            <a:miter lim="800000"/>
            <a:headEnd/>
            <a:tailEnd/>
          </a:ln>
        </p:spPr>
      </p:pic>
      <p:sp>
        <p:nvSpPr>
          <p:cNvPr id="69639" name="Text Box 5"/>
          <p:cNvSpPr txBox="1">
            <a:spLocks noChangeArrowheads="1"/>
          </p:cNvSpPr>
          <p:nvPr/>
        </p:nvSpPr>
        <p:spPr bwMode="auto">
          <a:xfrm>
            <a:off x="3635375" y="5734050"/>
            <a:ext cx="2593975" cy="304800"/>
          </a:xfrm>
          <a:prstGeom prst="rect">
            <a:avLst/>
          </a:prstGeom>
          <a:noFill/>
          <a:ln w="9525">
            <a:noFill/>
            <a:miter lim="800000"/>
            <a:headEnd/>
            <a:tailEnd/>
          </a:ln>
        </p:spPr>
        <p:txBody>
          <a:bodyPr>
            <a:spAutoFit/>
          </a:bodyPr>
          <a:lstStyle/>
          <a:p>
            <a:pPr algn="ctr">
              <a:spcBef>
                <a:spcPct val="50000"/>
              </a:spcBef>
            </a:pPr>
            <a:r>
              <a:rPr lang="en-US" altLang="zh-TW" sz="1400"/>
              <a:t>PCCW x Sony Xperia</a:t>
            </a:r>
          </a:p>
        </p:txBody>
      </p:sp>
      <p:sp>
        <p:nvSpPr>
          <p:cNvPr id="69640" name="AutoShape 19">
            <a:hlinkClick r:id="rId4" action="ppaction://program" highlightClick="1"/>
          </p:cNvPr>
          <p:cNvSpPr>
            <a:spLocks noChangeArrowheads="1"/>
          </p:cNvSpPr>
          <p:nvPr/>
        </p:nvSpPr>
        <p:spPr bwMode="auto">
          <a:xfrm>
            <a:off x="3708400" y="5734050"/>
            <a:ext cx="287338"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9641" name="AutoShape 20">
            <a:hlinkClick r:id="rId5" action="ppaction://program" highlightClick="1"/>
          </p:cNvPr>
          <p:cNvSpPr>
            <a:spLocks noChangeArrowheads="1"/>
          </p:cNvSpPr>
          <p:nvPr/>
        </p:nvSpPr>
        <p:spPr bwMode="auto">
          <a:xfrm>
            <a:off x="1187450" y="3716338"/>
            <a:ext cx="287338" cy="287337"/>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9642" name="AutoShape 21">
            <a:hlinkClick r:id="rId6" action="ppaction://program" highlightClick="1"/>
          </p:cNvPr>
          <p:cNvSpPr>
            <a:spLocks noChangeArrowheads="1"/>
          </p:cNvSpPr>
          <p:nvPr/>
        </p:nvSpPr>
        <p:spPr bwMode="auto">
          <a:xfrm>
            <a:off x="1403350" y="5734050"/>
            <a:ext cx="287338"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9643" name="AutoShape 23">
            <a:hlinkClick r:id="rId7" action="ppaction://program" highlightClick="1"/>
          </p:cNvPr>
          <p:cNvSpPr>
            <a:spLocks noChangeArrowheads="1"/>
          </p:cNvSpPr>
          <p:nvPr/>
        </p:nvSpPr>
        <p:spPr bwMode="auto">
          <a:xfrm>
            <a:off x="6804025" y="5734050"/>
            <a:ext cx="287338" cy="287338"/>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9644" name="AutoShape 24">
            <a:hlinkClick r:id="rId8" action="ppaction://program" highlightClick="1"/>
          </p:cNvPr>
          <p:cNvSpPr>
            <a:spLocks noChangeArrowheads="1"/>
          </p:cNvSpPr>
          <p:nvPr/>
        </p:nvSpPr>
        <p:spPr bwMode="auto">
          <a:xfrm>
            <a:off x="6804025" y="3716338"/>
            <a:ext cx="287338" cy="287337"/>
          </a:xfrm>
          <a:prstGeom prst="actionButtonForwardNext">
            <a:avLst/>
          </a:prstGeom>
          <a:solidFill>
            <a:srgbClr val="C0C0C0"/>
          </a:solidFill>
          <a:ln w="9525">
            <a:noFill/>
            <a:miter lim="800000"/>
            <a:headEnd/>
            <a:tailEnd/>
          </a:ln>
        </p:spPr>
        <p:txBody>
          <a:bodyPr wrap="none" anchor="ctr"/>
          <a:lstStyle/>
          <a:p>
            <a:endParaRPr lang="en-US" altLang="zh-TW"/>
          </a:p>
        </p:txBody>
      </p:sp>
      <p:sp>
        <p:nvSpPr>
          <p:cNvPr id="69645" name="Text Box 10"/>
          <p:cNvSpPr txBox="1">
            <a:spLocks noChangeArrowheads="1"/>
          </p:cNvSpPr>
          <p:nvPr/>
        </p:nvSpPr>
        <p:spPr bwMode="auto">
          <a:xfrm>
            <a:off x="4498975" y="3716338"/>
            <a:ext cx="865188" cy="304800"/>
          </a:xfrm>
          <a:prstGeom prst="rect">
            <a:avLst/>
          </a:prstGeom>
          <a:noFill/>
          <a:ln w="9525">
            <a:noFill/>
            <a:miter lim="800000"/>
            <a:headEnd/>
            <a:tailEnd/>
          </a:ln>
        </p:spPr>
        <p:txBody>
          <a:bodyPr>
            <a:spAutoFit/>
          </a:bodyPr>
          <a:lstStyle/>
          <a:p>
            <a:pPr>
              <a:spcBef>
                <a:spcPct val="50000"/>
              </a:spcBef>
            </a:pPr>
            <a:r>
              <a:rPr lang="en-US" altLang="zh-TW" sz="1400"/>
              <a:t>Hitachi</a:t>
            </a:r>
          </a:p>
        </p:txBody>
      </p:sp>
      <p:sp>
        <p:nvSpPr>
          <p:cNvPr id="69646" name="AutoShape 22">
            <a:hlinkClick r:id="rId9" action="ppaction://program" highlightClick="1"/>
          </p:cNvPr>
          <p:cNvSpPr>
            <a:spLocks noChangeArrowheads="1"/>
          </p:cNvSpPr>
          <p:nvPr/>
        </p:nvSpPr>
        <p:spPr bwMode="auto">
          <a:xfrm>
            <a:off x="4211638" y="3716338"/>
            <a:ext cx="287337" cy="287337"/>
          </a:xfrm>
          <a:prstGeom prst="actionButtonForwardNext">
            <a:avLst/>
          </a:prstGeom>
          <a:solidFill>
            <a:srgbClr val="C0C0C0"/>
          </a:solidFill>
          <a:ln w="9525">
            <a:noFill/>
            <a:miter lim="800000"/>
            <a:headEnd/>
            <a:tailEnd/>
          </a:ln>
        </p:spPr>
        <p:txBody>
          <a:bodyPr wrap="none" anchor="ctr"/>
          <a:lstStyle/>
          <a:p>
            <a:endParaRPr lang="en-US" altLang="zh-TW"/>
          </a:p>
        </p:txBody>
      </p:sp>
      <p:pic>
        <p:nvPicPr>
          <p:cNvPr id="69647" name="Picture 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348038" y="2276475"/>
            <a:ext cx="2447925" cy="1382713"/>
          </a:xfrm>
          <a:prstGeom prst="rect">
            <a:avLst/>
          </a:prstGeom>
          <a:noFill/>
          <a:ln w="9525">
            <a:noFill/>
            <a:miter lim="800000"/>
            <a:headEnd/>
            <a:tailEnd/>
          </a:ln>
        </p:spPr>
      </p:pic>
      <p:pic>
        <p:nvPicPr>
          <p:cNvPr id="69648" name="Picture 2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156325" y="4264025"/>
            <a:ext cx="2447925" cy="1384300"/>
          </a:xfrm>
          <a:prstGeom prst="rect">
            <a:avLst/>
          </a:prstGeom>
          <a:noFill/>
          <a:ln w="9525">
            <a:noFill/>
            <a:miter lim="800000"/>
            <a:headEnd/>
            <a:tailEnd/>
          </a:ln>
        </p:spPr>
      </p:pic>
      <p:pic>
        <p:nvPicPr>
          <p:cNvPr id="69649" name="Picture 2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156325" y="2276475"/>
            <a:ext cx="2374900" cy="1395413"/>
          </a:xfrm>
          <a:prstGeom prst="rect">
            <a:avLst/>
          </a:prstGeom>
          <a:noFill/>
          <a:ln w="9525">
            <a:noFill/>
            <a:miter lim="800000"/>
            <a:headEnd/>
            <a:tailEnd/>
          </a:ln>
        </p:spPr>
      </p:pic>
      <p:pic>
        <p:nvPicPr>
          <p:cNvPr id="69650" name="Picture 2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55650" y="4292600"/>
            <a:ext cx="2447925" cy="1387475"/>
          </a:xfrm>
          <a:prstGeom prst="rect">
            <a:avLst/>
          </a:prstGeom>
          <a:noFill/>
          <a:ln w="9525">
            <a:noFill/>
            <a:miter lim="800000"/>
            <a:headEnd/>
            <a:tailEnd/>
          </a:ln>
        </p:spPr>
      </p:pic>
      <p:pic>
        <p:nvPicPr>
          <p:cNvPr id="69651" name="Picture 27"/>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55650" y="2276475"/>
            <a:ext cx="2447925" cy="135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56" y="274638"/>
            <a:ext cx="9299376" cy="1143000"/>
          </a:xfrm>
        </p:spPr>
        <p:txBody>
          <a:bodyPr/>
          <a:lstStyle/>
          <a:p>
            <a:pPr eaLnBrk="1" hangingPunct="1"/>
            <a:r>
              <a:rPr lang="en-US" altLang="zh-TW" sz="3600" dirty="0" smtClean="0"/>
              <a:t>Sponsored contents – texts and video </a:t>
            </a:r>
          </a:p>
        </p:txBody>
      </p:sp>
      <p:sp>
        <p:nvSpPr>
          <p:cNvPr id="21" name="Shape 441"/>
          <p:cNvSpPr/>
          <p:nvPr/>
        </p:nvSpPr>
        <p:spPr>
          <a:xfrm>
            <a:off x="539552" y="1412776"/>
            <a:ext cx="4627406" cy="3528392"/>
          </a:xfrm>
          <a:prstGeom prst="rect">
            <a:avLst/>
          </a:prstGeom>
          <a:blipFill>
            <a:blip r:embed="rId2" cstate="print">
              <a:extLst>
                <a:ext uri="{28A0092B-C50C-407E-A947-70E740481C1C}">
                  <a14:useLocalDpi xmlns:a14="http://schemas.microsoft.com/office/drawing/2010/main" xmlns="" val="0"/>
                </a:ext>
              </a:extLst>
            </a:blip>
            <a:stretch>
              <a:fillRect/>
            </a:stretch>
          </a:blipFill>
          <a:ln>
            <a:noFill/>
          </a:ln>
        </p:spPr>
      </p:sp>
      <p:sp>
        <p:nvSpPr>
          <p:cNvPr id="22" name="Shape 442"/>
          <p:cNvSpPr/>
          <p:nvPr/>
        </p:nvSpPr>
        <p:spPr>
          <a:xfrm>
            <a:off x="3995936" y="3212976"/>
            <a:ext cx="4554658" cy="2932489"/>
          </a:xfrm>
          <a:prstGeom prst="rect">
            <a:avLst/>
          </a:prstGeom>
          <a:blipFill>
            <a:blip r:embed="rId3" cstate="print">
              <a:extLst>
                <a:ext uri="{28A0092B-C50C-407E-A947-70E740481C1C}">
                  <a14:useLocalDpi xmlns:a14="http://schemas.microsoft.com/office/drawing/2010/main" xmlns="" val="0"/>
                </a:ext>
              </a:extLst>
            </a:blip>
            <a:stretch>
              <a:fillRect/>
            </a:stretch>
          </a:blipFill>
          <a:ln>
            <a:noFill/>
          </a:ln>
        </p:spPr>
      </p:sp>
    </p:spTree>
    <p:extLst>
      <p:ext uri="{BB962C8B-B14F-4D97-AF65-F5344CB8AC3E}">
        <p14:creationId xmlns:p14="http://schemas.microsoft.com/office/powerpoint/2010/main" xmlns="" val="411044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5" descr="2013-07-23_1202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6008" y="1700214"/>
            <a:ext cx="4141177"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ext Box 16"/>
          <p:cNvSpPr txBox="1">
            <a:spLocks noChangeArrowheads="1"/>
          </p:cNvSpPr>
          <p:nvPr/>
        </p:nvSpPr>
        <p:spPr bwMode="auto">
          <a:xfrm>
            <a:off x="118697" y="6597651"/>
            <a:ext cx="20574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新細明體" charset="0"/>
                <a:cs typeface="新細明體" charset="0"/>
              </a:defRPr>
            </a:lvl1pPr>
            <a:lvl2pPr marL="742950" indent="-285750" eaLnBrk="0" hangingPunct="0">
              <a:defRPr kumimoji="1" sz="2400">
                <a:solidFill>
                  <a:schemeClr val="tx1"/>
                </a:solidFill>
                <a:latin typeface="Arial" charset="0"/>
                <a:ea typeface="新細明體" charset="0"/>
                <a:cs typeface="新細明體" charset="0"/>
              </a:defRPr>
            </a:lvl2pPr>
            <a:lvl3pPr marL="1143000" indent="-228600" eaLnBrk="0" hangingPunct="0">
              <a:defRPr kumimoji="1" sz="2400">
                <a:solidFill>
                  <a:schemeClr val="tx1"/>
                </a:solidFill>
                <a:latin typeface="Arial" charset="0"/>
                <a:ea typeface="新細明體" charset="0"/>
                <a:cs typeface="新細明體" charset="0"/>
              </a:defRPr>
            </a:lvl3pPr>
            <a:lvl4pPr marL="1600200" indent="-228600" eaLnBrk="0" hangingPunct="0">
              <a:defRPr kumimoji="1" sz="2400">
                <a:solidFill>
                  <a:schemeClr val="tx1"/>
                </a:solidFill>
                <a:latin typeface="Arial" charset="0"/>
                <a:ea typeface="新細明體" charset="0"/>
                <a:cs typeface="新細明體" charset="0"/>
              </a:defRPr>
            </a:lvl4pPr>
            <a:lvl5pPr marL="2057400" indent="-228600" eaLnBrk="0" hangingPunct="0">
              <a:defRPr kumimoji="1" sz="24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9pPr>
          </a:lstStyle>
          <a:p>
            <a:pPr eaLnBrk="1" hangingPunct="1">
              <a:spcBef>
                <a:spcPct val="50000"/>
              </a:spcBef>
            </a:pPr>
            <a:r>
              <a:rPr kumimoji="0" lang="en-US" altLang="zh-TW" sz="1000">
                <a:cs typeface="Arial" charset="0"/>
              </a:rPr>
              <a:t>Source: Alexa – Jul 2013</a:t>
            </a:r>
          </a:p>
        </p:txBody>
      </p:sp>
      <p:sp>
        <p:nvSpPr>
          <p:cNvPr id="201735" name="Rectangle 7"/>
          <p:cNvSpPr>
            <a:spLocks noChangeArrowheads="1"/>
          </p:cNvSpPr>
          <p:nvPr/>
        </p:nvSpPr>
        <p:spPr bwMode="auto">
          <a:xfrm>
            <a:off x="252046" y="692150"/>
            <a:ext cx="6660174" cy="647700"/>
          </a:xfrm>
          <a:prstGeom prst="rect">
            <a:avLst/>
          </a:prstGeom>
          <a:noFill/>
          <a:ln w="9525">
            <a:noFill/>
            <a:miter lim="800000"/>
            <a:headEnd/>
            <a:tailEnd/>
          </a:ln>
          <a:effectLst/>
        </p:spPr>
        <p:txBody>
          <a:bodyPr anchor="ctr"/>
          <a:lstStyle/>
          <a:p>
            <a:pPr eaLnBrk="0" hangingPunct="0">
              <a:defRPr/>
            </a:pPr>
            <a:r>
              <a:rPr lang="en-US" altLang="zh-TW" sz="3000" b="1">
                <a:solidFill>
                  <a:schemeClr val="accent2"/>
                </a:solidFill>
                <a:effectLst>
                  <a:outerShdw blurRad="38100" dist="38100" dir="2700000" algn="tl">
                    <a:srgbClr val="DDDDDD"/>
                  </a:outerShdw>
                </a:effectLst>
                <a:latin typeface="Calibri" charset="0"/>
              </a:rPr>
              <a:t>Apple Daily Digital Channels</a:t>
            </a:r>
          </a:p>
        </p:txBody>
      </p:sp>
      <p:sp>
        <p:nvSpPr>
          <p:cNvPr id="17412" name="Text Box 8"/>
          <p:cNvSpPr txBox="1">
            <a:spLocks noChangeArrowheads="1"/>
          </p:cNvSpPr>
          <p:nvPr/>
        </p:nvSpPr>
        <p:spPr bwMode="auto">
          <a:xfrm>
            <a:off x="76200" y="2590800"/>
            <a:ext cx="3581400" cy="244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kumimoji="1" sz="2400">
                <a:solidFill>
                  <a:schemeClr val="tx1"/>
                </a:solidFill>
                <a:latin typeface="Arial" charset="0"/>
                <a:ea typeface="新細明體" charset="0"/>
                <a:cs typeface="新細明體" charset="0"/>
              </a:defRPr>
            </a:lvl1pPr>
            <a:lvl2pPr marL="800100" indent="-342900" eaLnBrk="0" hangingPunct="0">
              <a:defRPr kumimoji="1" sz="2400">
                <a:solidFill>
                  <a:schemeClr val="tx1"/>
                </a:solidFill>
                <a:latin typeface="Arial" charset="0"/>
                <a:ea typeface="新細明體" charset="0"/>
                <a:cs typeface="新細明體" charset="0"/>
              </a:defRPr>
            </a:lvl2pPr>
            <a:lvl3pPr marL="1143000" indent="-228600" eaLnBrk="0" hangingPunct="0">
              <a:defRPr kumimoji="1" sz="2400">
                <a:solidFill>
                  <a:schemeClr val="tx1"/>
                </a:solidFill>
                <a:latin typeface="Arial" charset="0"/>
                <a:ea typeface="新細明體" charset="0"/>
                <a:cs typeface="新細明體" charset="0"/>
              </a:defRPr>
            </a:lvl3pPr>
            <a:lvl4pPr marL="1600200" indent="-228600" eaLnBrk="0" hangingPunct="0">
              <a:defRPr kumimoji="1" sz="2400">
                <a:solidFill>
                  <a:schemeClr val="tx1"/>
                </a:solidFill>
                <a:latin typeface="Arial" charset="0"/>
                <a:ea typeface="新細明體" charset="0"/>
                <a:cs typeface="新細明體" charset="0"/>
              </a:defRPr>
            </a:lvl4pPr>
            <a:lvl5pPr marL="2057400" indent="-228600" eaLnBrk="0" hangingPunct="0">
              <a:defRPr kumimoji="1" sz="24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2400">
                <a:solidFill>
                  <a:schemeClr val="tx1"/>
                </a:solidFill>
                <a:latin typeface="Arial" charset="0"/>
                <a:ea typeface="新細明體" charset="0"/>
                <a:cs typeface="新細明體" charset="0"/>
              </a:defRPr>
            </a:lvl9pPr>
          </a:lstStyle>
          <a:p>
            <a:pPr lvl="1" eaLnBrk="1" hangingPunct="1">
              <a:spcBef>
                <a:spcPct val="50000"/>
              </a:spcBef>
              <a:buFontTx/>
              <a:buChar char="•"/>
            </a:pPr>
            <a:r>
              <a:rPr lang="en-US" altLang="zh-TW" sz="1800" b="1">
                <a:solidFill>
                  <a:schemeClr val="accent2"/>
                </a:solidFill>
              </a:rPr>
              <a:t>Website</a:t>
            </a:r>
          </a:p>
          <a:p>
            <a:pPr lvl="1" eaLnBrk="1" hangingPunct="1">
              <a:spcBef>
                <a:spcPct val="50000"/>
              </a:spcBef>
              <a:buFontTx/>
              <a:buChar char="•"/>
            </a:pPr>
            <a:r>
              <a:rPr lang="en-US" altLang="zh-TW" sz="1800" b="1">
                <a:solidFill>
                  <a:schemeClr val="accent2"/>
                </a:solidFill>
              </a:rPr>
              <a:t>iPhone App</a:t>
            </a:r>
          </a:p>
          <a:p>
            <a:pPr lvl="1" eaLnBrk="1" hangingPunct="1">
              <a:spcBef>
                <a:spcPct val="50000"/>
              </a:spcBef>
              <a:buFontTx/>
              <a:buChar char="•"/>
            </a:pPr>
            <a:r>
              <a:rPr lang="en-US" altLang="zh-TW" sz="1800" b="1">
                <a:solidFill>
                  <a:schemeClr val="accent2"/>
                </a:solidFill>
              </a:rPr>
              <a:t>Android App</a:t>
            </a:r>
          </a:p>
          <a:p>
            <a:pPr lvl="1" eaLnBrk="1" hangingPunct="1">
              <a:spcBef>
                <a:spcPct val="50000"/>
              </a:spcBef>
              <a:buFontTx/>
              <a:buChar char="•"/>
            </a:pPr>
            <a:r>
              <a:rPr lang="en-US" altLang="zh-TW" sz="1800" b="1">
                <a:solidFill>
                  <a:schemeClr val="accent2"/>
                </a:solidFill>
              </a:rPr>
              <a:t>Mobile Site</a:t>
            </a:r>
          </a:p>
          <a:p>
            <a:pPr lvl="1" eaLnBrk="1" hangingPunct="1">
              <a:spcBef>
                <a:spcPct val="50000"/>
              </a:spcBef>
              <a:buFontTx/>
              <a:buChar char="•"/>
            </a:pPr>
            <a:r>
              <a:rPr lang="en-US" altLang="zh-TW" sz="1800" b="1">
                <a:solidFill>
                  <a:schemeClr val="accent2"/>
                </a:solidFill>
              </a:rPr>
              <a:t>Action News iPad App</a:t>
            </a:r>
          </a:p>
          <a:p>
            <a:pPr lvl="1" eaLnBrk="1" hangingPunct="1">
              <a:spcBef>
                <a:spcPct val="50000"/>
              </a:spcBef>
            </a:pPr>
            <a:endParaRPr lang="zh-TW" altLang="en-US" sz="1800" b="1">
              <a:solidFill>
                <a:schemeClr val="accent2"/>
              </a:solidFill>
            </a:endParaRPr>
          </a:p>
        </p:txBody>
      </p:sp>
      <p:pic>
        <p:nvPicPr>
          <p:cNvPr id="17413" name="Picture 28" descr="2013-07-23_1202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6008" y="1700214"/>
            <a:ext cx="4141177" cy="3375025"/>
          </a:xfrm>
          <a:prstGeom prst="rect">
            <a:avLst/>
          </a:prstGeom>
          <a:noFill/>
          <a:ln w="9525">
            <a:solidFill>
              <a:srgbClr val="B2B2B2"/>
            </a:solidFill>
            <a:miter lim="800000"/>
            <a:headEnd/>
            <a:tailEnd/>
          </a:ln>
          <a:extLst>
            <a:ext uri="{909E8E84-426E-40dd-AFC4-6F175D3DCCD1}">
              <a14:hiddenFill xmlns:a14="http://schemas.microsoft.com/office/drawing/2010/main" xmlns="">
                <a:solidFill>
                  <a:srgbClr val="FFFFFF"/>
                </a:solidFill>
              </a14:hiddenFill>
            </a:ext>
          </a:extLst>
        </p:spPr>
      </p:pic>
      <p:pic>
        <p:nvPicPr>
          <p:cNvPr id="17414" name="Picture 29" descr="Screen-shot-2011-03-31-at-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96686">
            <a:off x="6632331" y="3068638"/>
            <a:ext cx="2181958" cy="2735262"/>
          </a:xfrm>
          <a:prstGeom prst="rect">
            <a:avLst/>
          </a:prstGeom>
          <a:noFill/>
          <a:ln w="9525">
            <a:solidFill>
              <a:srgbClr val="B2B2B2"/>
            </a:solidFill>
            <a:miter lim="800000"/>
            <a:headEnd/>
            <a:tailEnd/>
          </a:ln>
          <a:extLst>
            <a:ext uri="{909E8E84-426E-40dd-AFC4-6F175D3DCCD1}">
              <a14:hiddenFill xmlns:a14="http://schemas.microsoft.com/office/drawing/2010/main" xmlns="">
                <a:solidFill>
                  <a:srgbClr val="FFFFFF"/>
                </a:solidFill>
              </a14:hiddenFill>
            </a:ext>
          </a:extLst>
        </p:spPr>
      </p:pic>
      <p:pic>
        <p:nvPicPr>
          <p:cNvPr id="17415" name="Picture 31" descr="photo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402630">
            <a:off x="6498981" y="3860800"/>
            <a:ext cx="1311519" cy="2135188"/>
          </a:xfrm>
          <a:prstGeom prst="rect">
            <a:avLst/>
          </a:prstGeom>
          <a:noFill/>
          <a:ln w="9525">
            <a:solidFill>
              <a:srgbClr val="B2B2B2"/>
            </a:solidFill>
            <a:miter lim="800000"/>
            <a:headEnd/>
            <a:tailEnd/>
          </a:ln>
          <a:extLst>
            <a:ext uri="{909E8E84-426E-40dd-AFC4-6F175D3DCCD1}">
              <a14:hiddenFill xmlns:a14="http://schemas.microsoft.com/office/drawing/2010/main" xmlns="">
                <a:solidFill>
                  <a:srgbClr val="FFFFFF"/>
                </a:solidFill>
              </a14:hiddenFill>
            </a:ext>
          </a:extLst>
        </p:spPr>
      </p:pic>
      <p:pic>
        <p:nvPicPr>
          <p:cNvPr id="17416" name="Picture 27" descr="photo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46461">
            <a:off x="5237285" y="3860800"/>
            <a:ext cx="1399443" cy="227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30" descr="photo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865378">
            <a:off x="4040066" y="4149725"/>
            <a:ext cx="1400908" cy="2279650"/>
          </a:xfrm>
          <a:prstGeom prst="rect">
            <a:avLst/>
          </a:prstGeom>
          <a:noFill/>
          <a:ln w="9525">
            <a:solidFill>
              <a:srgbClr val="B2B2B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884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331913" y="2708275"/>
            <a:ext cx="6480175" cy="2952750"/>
          </a:xfrm>
          <a:prstGeom prst="rect">
            <a:avLst/>
          </a:prstGeom>
          <a:noFill/>
          <a:ln w="9525">
            <a:noFill/>
            <a:miter lim="800000"/>
            <a:headEnd/>
            <a:tailEnd/>
          </a:ln>
          <a:effectLst/>
        </p:spPr>
        <p:txBody>
          <a:bodyPr/>
          <a:lstStyle/>
          <a:p>
            <a:pPr algn="ctr">
              <a:spcBef>
                <a:spcPct val="20000"/>
              </a:spcBef>
              <a:defRPr/>
            </a:pPr>
            <a:r>
              <a:rPr lang="en-US" altLang="zh-TW" sz="4400" b="1" dirty="0" smtClean="0">
                <a:solidFill>
                  <a:srgbClr val="333333"/>
                </a:solidFill>
                <a:effectLst>
                  <a:outerShdw blurRad="38100" dist="38100" dir="2700000" algn="tl">
                    <a:srgbClr val="C0C0C0"/>
                  </a:outerShdw>
                </a:effectLst>
                <a:latin typeface="Arial" pitchFamily="34" charset="0"/>
                <a:ea typeface="新細明體" pitchFamily="18" charset="-120"/>
                <a:cs typeface="+mn-cs"/>
              </a:rPr>
              <a:t>What’s next?</a:t>
            </a:r>
            <a:endParaRPr lang="en-US" altLang="zh-TW" sz="4400" b="1" dirty="0">
              <a:solidFill>
                <a:srgbClr val="333333"/>
              </a:solidFill>
              <a:effectLst>
                <a:outerShdw blurRad="38100" dist="38100" dir="2700000" algn="tl">
                  <a:srgbClr val="C0C0C0"/>
                </a:outerShdw>
              </a:effectLst>
              <a:latin typeface="Arial" pitchFamily="34" charset="0"/>
              <a:ea typeface="新細明體" pitchFamily="18" charset="-120"/>
              <a:cs typeface="+mn-cs"/>
            </a:endParaRPr>
          </a:p>
        </p:txBody>
      </p:sp>
    </p:spTree>
    <p:extLst>
      <p:ext uri="{BB962C8B-B14F-4D97-AF65-F5344CB8AC3E}">
        <p14:creationId xmlns:p14="http://schemas.microsoft.com/office/powerpoint/2010/main" xmlns="" val="23503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10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3"/>
          <p:cNvSpPr/>
          <p:nvPr/>
        </p:nvSpPr>
        <p:spPr>
          <a:xfrm>
            <a:off x="539552" y="908720"/>
            <a:ext cx="2520280" cy="1656184"/>
          </a:xfrm>
          <a:prstGeom prst="rect">
            <a:avLst/>
          </a:prstGeom>
          <a:blipFill>
            <a:blip r:embed="rId2" cstate="print">
              <a:extLst>
                <a:ext uri="{28A0092B-C50C-407E-A947-70E740481C1C}">
                  <a14:useLocalDpi xmlns:a14="http://schemas.microsoft.com/office/drawing/2010/main" xmlns="" val="0"/>
                </a:ext>
              </a:extLst>
            </a:blip>
            <a:stretch>
              <a:fillRect/>
            </a:stretch>
          </a:blipFill>
          <a:ln>
            <a:noFill/>
          </a:ln>
        </p:spPr>
      </p:sp>
      <p:sp>
        <p:nvSpPr>
          <p:cNvPr id="3" name="Shape 110"/>
          <p:cNvSpPr/>
          <p:nvPr/>
        </p:nvSpPr>
        <p:spPr>
          <a:xfrm>
            <a:off x="1475656" y="908720"/>
            <a:ext cx="2520280" cy="1655812"/>
          </a:xfrm>
          <a:prstGeom prst="rect">
            <a:avLst/>
          </a:prstGeom>
          <a:blipFill>
            <a:blip r:embed="rId3" cstate="print">
              <a:extLst>
                <a:ext uri="{28A0092B-C50C-407E-A947-70E740481C1C}">
                  <a14:useLocalDpi xmlns:a14="http://schemas.microsoft.com/office/drawing/2010/main" xmlns="" val="0"/>
                </a:ext>
              </a:extLst>
            </a:blip>
            <a:stretch>
              <a:fillRect/>
            </a:stretch>
          </a:blipFill>
          <a:ln>
            <a:noFill/>
          </a:ln>
        </p:spPr>
      </p:sp>
      <p:sp>
        <p:nvSpPr>
          <p:cNvPr id="4" name="Shape 100"/>
          <p:cNvSpPr/>
          <p:nvPr/>
        </p:nvSpPr>
        <p:spPr>
          <a:xfrm>
            <a:off x="6372200" y="908720"/>
            <a:ext cx="2376264" cy="1656184"/>
          </a:xfrm>
          <a:prstGeom prst="rect">
            <a:avLst/>
          </a:prstGeom>
          <a:blipFill>
            <a:blip r:embed="rId4" cstate="print">
              <a:extLst>
                <a:ext uri="{28A0092B-C50C-407E-A947-70E740481C1C}">
                  <a14:useLocalDpi xmlns:a14="http://schemas.microsoft.com/office/drawing/2010/main" xmlns="" val="0"/>
                </a:ext>
              </a:extLst>
            </a:blip>
            <a:stretch>
              <a:fillRect/>
            </a:stretch>
          </a:blipFill>
          <a:ln>
            <a:noFill/>
          </a:ln>
        </p:spPr>
      </p:sp>
      <p:sp>
        <p:nvSpPr>
          <p:cNvPr id="5" name="Shape 111"/>
          <p:cNvSpPr/>
          <p:nvPr/>
        </p:nvSpPr>
        <p:spPr>
          <a:xfrm>
            <a:off x="5076056" y="908720"/>
            <a:ext cx="2520280" cy="1656184"/>
          </a:xfrm>
          <a:prstGeom prst="rect">
            <a:avLst/>
          </a:prstGeom>
          <a:blipFill>
            <a:blip r:embed="rId5" cstate="print">
              <a:extLst>
                <a:ext uri="{28A0092B-C50C-407E-A947-70E740481C1C}">
                  <a14:useLocalDpi xmlns:a14="http://schemas.microsoft.com/office/drawing/2010/main" xmlns="" val="0"/>
                </a:ext>
              </a:extLst>
            </a:blip>
            <a:stretch>
              <a:fillRect/>
            </a:stretch>
          </a:blipFill>
          <a:ln>
            <a:noFill/>
          </a:ln>
        </p:spPr>
      </p:sp>
      <p:pic>
        <p:nvPicPr>
          <p:cNvPr id="7" name="Picture 6" descr="beagle.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24018" y="908720"/>
            <a:ext cx="2372118" cy="165618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49488" y="2910733"/>
            <a:ext cx="2762672" cy="1958427"/>
          </a:xfrm>
          <a:prstGeom prst="rect">
            <a:avLst/>
          </a:prstGeom>
        </p:spPr>
      </p:pic>
      <p:sp>
        <p:nvSpPr>
          <p:cNvPr id="9" name="TextBox 8"/>
          <p:cNvSpPr txBox="1"/>
          <p:nvPr/>
        </p:nvSpPr>
        <p:spPr>
          <a:xfrm>
            <a:off x="5652120" y="3212976"/>
            <a:ext cx="3240360" cy="369332"/>
          </a:xfrm>
          <a:prstGeom prst="rect">
            <a:avLst/>
          </a:prstGeom>
          <a:noFill/>
        </p:spPr>
        <p:txBody>
          <a:bodyPr wrap="square" rtlCol="0">
            <a:spAutoFit/>
          </a:bodyPr>
          <a:lstStyle/>
          <a:p>
            <a:r>
              <a:rPr lang="en-US" altLang="zh-TW" dirty="0" smtClean="0"/>
              <a:t>Data Management System</a:t>
            </a:r>
            <a:endParaRPr kumimoji="1" lang="zh-TW" altLang="en-US" dirty="0"/>
          </a:p>
        </p:txBody>
      </p:sp>
      <p:sp>
        <p:nvSpPr>
          <p:cNvPr id="10" name="TextBox 9"/>
          <p:cNvSpPr txBox="1"/>
          <p:nvPr/>
        </p:nvSpPr>
        <p:spPr>
          <a:xfrm>
            <a:off x="5508104" y="4149080"/>
            <a:ext cx="3096344" cy="369332"/>
          </a:xfrm>
          <a:prstGeom prst="rect">
            <a:avLst/>
          </a:prstGeom>
          <a:noFill/>
        </p:spPr>
        <p:txBody>
          <a:bodyPr wrap="square" rtlCol="0">
            <a:spAutoFit/>
          </a:bodyPr>
          <a:lstStyle/>
          <a:p>
            <a:r>
              <a:rPr kumimoji="1" lang="en-US" altLang="zh-TW" dirty="0" smtClean="0"/>
              <a:t>Ad Serving System</a:t>
            </a:r>
            <a:endParaRPr kumimoji="1" lang="zh-TW" altLang="en-US" dirty="0"/>
          </a:p>
        </p:txBody>
      </p:sp>
      <p:sp>
        <p:nvSpPr>
          <p:cNvPr id="11" name="TextBox 10"/>
          <p:cNvSpPr txBox="1"/>
          <p:nvPr/>
        </p:nvSpPr>
        <p:spPr>
          <a:xfrm>
            <a:off x="2339752" y="5385410"/>
            <a:ext cx="2016224" cy="707886"/>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r>
              <a:rPr lang="en-US" altLang="zh-TW" sz="2000" dirty="0" smtClean="0"/>
              <a:t>Location Based Advertisements </a:t>
            </a:r>
            <a:endParaRPr kumimoji="1" lang="en-US" altLang="zh-TW" sz="2000" dirty="0" smtClean="0"/>
          </a:p>
        </p:txBody>
      </p:sp>
      <p:sp>
        <p:nvSpPr>
          <p:cNvPr id="12" name="TextBox 11"/>
          <p:cNvSpPr txBox="1"/>
          <p:nvPr/>
        </p:nvSpPr>
        <p:spPr>
          <a:xfrm>
            <a:off x="4860032" y="5385410"/>
            <a:ext cx="2448272" cy="1015663"/>
          </a:xfrm>
          <a:prstGeom prst="rect">
            <a:avLst/>
          </a:prstGeom>
          <a:solidFill>
            <a:srgbClr val="CCFFCC"/>
          </a:solidFill>
          <a:effectLst>
            <a:outerShdw blurRad="50800" dist="38100" dir="2700000" algn="tl" rotWithShape="0">
              <a:prstClr val="black">
                <a:alpha val="40000"/>
              </a:prstClr>
            </a:outerShdw>
          </a:effectLst>
        </p:spPr>
        <p:txBody>
          <a:bodyPr wrap="square" rtlCol="0">
            <a:spAutoFit/>
          </a:bodyPr>
          <a:lstStyle/>
          <a:p>
            <a:pPr algn="ctr"/>
            <a:r>
              <a:rPr lang="en-US" altLang="zh-TW" sz="2000" dirty="0"/>
              <a:t> Advertisements with users preferences </a:t>
            </a:r>
          </a:p>
        </p:txBody>
      </p:sp>
      <p:sp>
        <p:nvSpPr>
          <p:cNvPr id="14" name="Down Arrow 13"/>
          <p:cNvSpPr/>
          <p:nvPr/>
        </p:nvSpPr>
        <p:spPr bwMode="auto">
          <a:xfrm>
            <a:off x="4355976" y="2708920"/>
            <a:ext cx="576064" cy="14401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5" name="Down Arrow 14"/>
          <p:cNvSpPr/>
          <p:nvPr/>
        </p:nvSpPr>
        <p:spPr bwMode="auto">
          <a:xfrm rot="2118968">
            <a:off x="3986500" y="5015790"/>
            <a:ext cx="576064"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7" name="Down Arrow 16"/>
          <p:cNvSpPr/>
          <p:nvPr/>
        </p:nvSpPr>
        <p:spPr bwMode="auto">
          <a:xfrm rot="19113762">
            <a:off x="4715399" y="5032743"/>
            <a:ext cx="576064"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itchFamily="34" charset="0"/>
              <a:ea typeface="新細明體" pitchFamily="18" charset="-120"/>
            </a:endParaRPr>
          </a:p>
        </p:txBody>
      </p:sp>
    </p:spTree>
    <p:extLst>
      <p:ext uri="{BB962C8B-B14F-4D97-AF65-F5344CB8AC3E}">
        <p14:creationId xmlns:p14="http://schemas.microsoft.com/office/powerpoint/2010/main" xmlns="" val="2860302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539750" y="1989138"/>
            <a:ext cx="8291513" cy="3082925"/>
          </a:xfrm>
        </p:spPr>
        <p:txBody>
          <a:bodyPr/>
          <a:lstStyle/>
          <a:p>
            <a:pPr eaLnBrk="1" hangingPunct="1">
              <a:defRPr/>
            </a:pPr>
            <a:r>
              <a:rPr lang="en-US" altLang="zh-TW" dirty="0" smtClean="0">
                <a:effectLst>
                  <a:outerShdw blurRad="38100" dist="38100" dir="2700000" algn="tl">
                    <a:srgbClr val="C0C0C0"/>
                  </a:outerShdw>
                </a:effectLst>
              </a:rPr>
              <a:t>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68313" y="260350"/>
            <a:ext cx="8229600" cy="1143000"/>
          </a:xfrm>
        </p:spPr>
        <p:txBody>
          <a:bodyPr/>
          <a:lstStyle/>
          <a:p>
            <a:pPr eaLnBrk="1" hangingPunct="1"/>
            <a:r>
              <a:rPr lang="en-US" altLang="zh-TW" sz="4000" dirty="0" smtClean="0"/>
              <a:t>Apple Daily reached 1.2 mil online users everyday!</a:t>
            </a:r>
          </a:p>
        </p:txBody>
      </p:sp>
      <p:sp>
        <p:nvSpPr>
          <p:cNvPr id="52226" name="Text Box 4"/>
          <p:cNvSpPr txBox="1">
            <a:spLocks noChangeArrowheads="1"/>
          </p:cNvSpPr>
          <p:nvPr/>
        </p:nvSpPr>
        <p:spPr bwMode="auto">
          <a:xfrm>
            <a:off x="1763713" y="6381750"/>
            <a:ext cx="4321175" cy="238125"/>
          </a:xfrm>
          <a:prstGeom prst="rect">
            <a:avLst/>
          </a:prstGeom>
          <a:noFill/>
          <a:ln w="9525">
            <a:noFill/>
            <a:miter lim="800000"/>
            <a:headEnd/>
            <a:tailEnd/>
          </a:ln>
        </p:spPr>
        <p:txBody>
          <a:bodyPr>
            <a:spAutoFit/>
          </a:bodyPr>
          <a:lstStyle/>
          <a:p>
            <a:pPr>
              <a:lnSpc>
                <a:spcPct val="80000"/>
              </a:lnSpc>
              <a:spcBef>
                <a:spcPct val="50000"/>
              </a:spcBef>
            </a:pPr>
            <a:r>
              <a:rPr lang="en-US" altLang="zh-TW" sz="1200" i="1" dirty="0"/>
              <a:t>Source: </a:t>
            </a:r>
            <a:r>
              <a:rPr lang="en-US" altLang="zh-TW" sz="1200" i="1" dirty="0" err="1"/>
              <a:t>Ipsos</a:t>
            </a:r>
            <a:r>
              <a:rPr lang="en-US" altLang="zh-TW" sz="1200" i="1" dirty="0"/>
              <a:t> Media Atlas 12’Q2-13’Q1</a:t>
            </a:r>
          </a:p>
        </p:txBody>
      </p:sp>
      <p:sp>
        <p:nvSpPr>
          <p:cNvPr id="52227" name="Text Box 36"/>
          <p:cNvSpPr txBox="1">
            <a:spLocks noChangeArrowheads="1"/>
          </p:cNvSpPr>
          <p:nvPr/>
        </p:nvSpPr>
        <p:spPr bwMode="auto">
          <a:xfrm>
            <a:off x="3348038" y="5464175"/>
            <a:ext cx="2376487" cy="628650"/>
          </a:xfrm>
          <a:prstGeom prst="rect">
            <a:avLst/>
          </a:prstGeom>
          <a:solidFill>
            <a:srgbClr val="B2B2B2"/>
          </a:solidFill>
          <a:ln w="9525">
            <a:noFill/>
            <a:miter lim="800000"/>
            <a:headEnd/>
            <a:tailEnd/>
          </a:ln>
        </p:spPr>
        <p:txBody>
          <a:bodyPr/>
          <a:lstStyle/>
          <a:p>
            <a:pPr algn="ctr"/>
            <a:r>
              <a:rPr lang="en-US" altLang="zh-TW" sz="1600" b="1">
                <a:solidFill>
                  <a:srgbClr val="CC0000"/>
                </a:solidFill>
              </a:rPr>
              <a:t>Digital Platform Users</a:t>
            </a:r>
          </a:p>
          <a:p>
            <a:pPr algn="ctr"/>
            <a:r>
              <a:rPr lang="en-US" altLang="zh-TW" sz="1600"/>
              <a:t>1,182,757</a:t>
            </a:r>
          </a:p>
        </p:txBody>
      </p:sp>
      <p:sp>
        <p:nvSpPr>
          <p:cNvPr id="52228" name="_s1031"/>
          <p:cNvSpPr>
            <a:spLocks noChangeArrowheads="1"/>
          </p:cNvSpPr>
          <p:nvPr/>
        </p:nvSpPr>
        <p:spPr bwMode="auto">
          <a:xfrm>
            <a:off x="2413000" y="4868863"/>
            <a:ext cx="1208088" cy="428625"/>
          </a:xfrm>
          <a:prstGeom prst="rect">
            <a:avLst/>
          </a:prstGeom>
          <a:noFill/>
          <a:ln w="9525">
            <a:noFill/>
            <a:miter lim="800000"/>
            <a:headEnd/>
            <a:tailEnd/>
          </a:ln>
        </p:spPr>
        <p:txBody>
          <a:bodyPr lIns="0" tIns="0" rIns="0" bIns="0" anchor="ctr"/>
          <a:lstStyle/>
          <a:p>
            <a:pPr algn="ctr"/>
            <a:r>
              <a:rPr lang="en-US" altLang="zh-TW" sz="1400" b="1"/>
              <a:t>Desktop</a:t>
            </a:r>
          </a:p>
          <a:p>
            <a:pPr algn="ctr"/>
            <a:r>
              <a:rPr lang="en-US" altLang="zh-TW" sz="1400"/>
              <a:t>626,819</a:t>
            </a:r>
          </a:p>
        </p:txBody>
      </p:sp>
      <p:sp>
        <p:nvSpPr>
          <p:cNvPr id="52229" name="_s1029"/>
          <p:cNvSpPr>
            <a:spLocks noChangeArrowheads="1"/>
          </p:cNvSpPr>
          <p:nvPr/>
        </p:nvSpPr>
        <p:spPr bwMode="auto">
          <a:xfrm>
            <a:off x="5292725" y="4868863"/>
            <a:ext cx="2016125" cy="428625"/>
          </a:xfrm>
          <a:prstGeom prst="rect">
            <a:avLst/>
          </a:prstGeom>
          <a:noFill/>
          <a:ln w="9525">
            <a:noFill/>
            <a:miter lim="800000"/>
            <a:headEnd/>
            <a:tailEnd/>
          </a:ln>
        </p:spPr>
        <p:txBody>
          <a:bodyPr lIns="0" tIns="0" rIns="0" bIns="0" anchor="ctr"/>
          <a:lstStyle/>
          <a:p>
            <a:pPr algn="ctr"/>
            <a:r>
              <a:rPr lang="en-US" altLang="zh-TW" sz="1400" b="1"/>
              <a:t>Smartphone / Tablet</a:t>
            </a:r>
          </a:p>
          <a:p>
            <a:pPr algn="ctr"/>
            <a:r>
              <a:rPr lang="en-US" altLang="zh-TW" sz="1400"/>
              <a:t>893,799</a:t>
            </a:r>
          </a:p>
        </p:txBody>
      </p:sp>
      <p:pic>
        <p:nvPicPr>
          <p:cNvPr id="52230" name="Picture 8" descr="Royalty-free Image: Smiling businesswoman checking cell pho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463" y="1989138"/>
            <a:ext cx="3024187" cy="2752725"/>
          </a:xfrm>
          <a:prstGeom prst="rect">
            <a:avLst/>
          </a:prstGeom>
          <a:noFill/>
          <a:ln w="9525">
            <a:noFill/>
            <a:miter lim="800000"/>
            <a:headEnd/>
            <a:tailEnd/>
          </a:ln>
        </p:spPr>
      </p:pic>
      <p:pic>
        <p:nvPicPr>
          <p:cNvPr id="52231" name="Picture 9" descr="Royalty-free Image: Caucasian man working at comput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8888" y="1989138"/>
            <a:ext cx="3240087" cy="2736850"/>
          </a:xfrm>
          <a:prstGeom prst="rect">
            <a:avLst/>
          </a:prstGeom>
          <a:noFill/>
          <a:ln w="9525">
            <a:noFill/>
            <a:miter lim="800000"/>
            <a:headEnd/>
            <a:tailEnd/>
          </a:ln>
        </p:spPr>
      </p:pic>
    </p:spTree>
    <p:extLst>
      <p:ext uri="{BB962C8B-B14F-4D97-AF65-F5344CB8AC3E}">
        <p14:creationId xmlns:p14="http://schemas.microsoft.com/office/powerpoint/2010/main" xmlns="" val="199349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1"/>
          <p:cNvSpPr txBox="1">
            <a:spLocks noChangeArrowheads="1"/>
          </p:cNvSpPr>
          <p:nvPr/>
        </p:nvSpPr>
        <p:spPr bwMode="auto">
          <a:xfrm>
            <a:off x="2987675" y="5661025"/>
            <a:ext cx="2376488" cy="304800"/>
          </a:xfrm>
          <a:prstGeom prst="rect">
            <a:avLst/>
          </a:prstGeom>
          <a:noFill/>
          <a:ln w="9525">
            <a:noFill/>
            <a:miter lim="800000"/>
            <a:headEnd/>
            <a:tailEnd/>
          </a:ln>
        </p:spPr>
        <p:txBody>
          <a:bodyPr>
            <a:spAutoFit/>
          </a:bodyPr>
          <a:lstStyle/>
          <a:p>
            <a:pPr>
              <a:spcBef>
                <a:spcPct val="50000"/>
              </a:spcBef>
            </a:pPr>
            <a:r>
              <a:rPr lang="en-US" altLang="zh-TW" sz="1400" b="1">
                <a:solidFill>
                  <a:srgbClr val="333333"/>
                </a:solidFill>
                <a:latin typeface="Calibri" pitchFamily="34" charset="0"/>
              </a:rPr>
              <a:t>Website visited yesterday</a:t>
            </a:r>
          </a:p>
        </p:txBody>
      </p:sp>
      <p:sp>
        <p:nvSpPr>
          <p:cNvPr id="21506" name="Rectangle 2"/>
          <p:cNvSpPr>
            <a:spLocks noGrp="1" noChangeArrowheads="1"/>
          </p:cNvSpPr>
          <p:nvPr>
            <p:ph type="title"/>
          </p:nvPr>
        </p:nvSpPr>
        <p:spPr/>
        <p:txBody>
          <a:bodyPr/>
          <a:lstStyle/>
          <a:p>
            <a:pPr eaLnBrk="1" hangingPunct="1"/>
            <a:r>
              <a:rPr lang="en-US" altLang="zh-TW" sz="4000" smtClean="0"/>
              <a:t>Top 10 Portals in HK (Ipsos)</a:t>
            </a:r>
          </a:p>
        </p:txBody>
      </p:sp>
      <p:sp>
        <p:nvSpPr>
          <p:cNvPr id="7173" name="Text Box 4"/>
          <p:cNvSpPr txBox="1">
            <a:spLocks noChangeArrowheads="1"/>
          </p:cNvSpPr>
          <p:nvPr/>
        </p:nvSpPr>
        <p:spPr bwMode="auto">
          <a:xfrm>
            <a:off x="1763713" y="6467475"/>
            <a:ext cx="4321175" cy="274638"/>
          </a:xfrm>
          <a:prstGeom prst="rect">
            <a:avLst/>
          </a:prstGeom>
          <a:noFill/>
          <a:ln w="9525">
            <a:noFill/>
            <a:miter lim="800000"/>
            <a:headEnd/>
            <a:tailEnd/>
          </a:ln>
        </p:spPr>
        <p:txBody>
          <a:bodyPr>
            <a:spAutoFit/>
          </a:bodyPr>
          <a:lstStyle/>
          <a:p>
            <a:pPr>
              <a:spcBef>
                <a:spcPct val="50000"/>
              </a:spcBef>
            </a:pPr>
            <a:r>
              <a:rPr lang="en-US" altLang="zh-TW" sz="1200" i="1"/>
              <a:t>Source: Ipsos Media Atlas 12’Q2-13’Q1</a:t>
            </a:r>
          </a:p>
        </p:txBody>
      </p:sp>
      <p:graphicFrame>
        <p:nvGraphicFramePr>
          <p:cNvPr id="7170" name="Object 12"/>
          <p:cNvGraphicFramePr>
            <a:graphicFrameLocks noGrp="1" noChangeAspect="1"/>
          </p:cNvGraphicFramePr>
          <p:nvPr>
            <p:ph idx="1"/>
            <p:extLst>
              <p:ext uri="{D42A27DB-BD31-4B8C-83A1-F6EECF244321}">
                <p14:modId xmlns:p14="http://schemas.microsoft.com/office/powerpoint/2010/main" xmlns="" val="1558126680"/>
              </p:ext>
            </p:extLst>
          </p:nvPr>
        </p:nvGraphicFramePr>
        <p:xfrm>
          <a:off x="885825" y="1628775"/>
          <a:ext cx="7407275" cy="4525963"/>
        </p:xfrm>
        <a:graphic>
          <a:graphicData uri="http://schemas.openxmlformats.org/presentationml/2006/ole">
            <p:oleObj spid="_x0000_s7196" name="Worksheet" r:id="rId4" imgW="21668400" imgH="13229640" progId="Excel.Sheet.8">
              <p:embed/>
            </p:oleObj>
          </a:graphicData>
        </a:graphic>
      </p:graphicFrame>
      <p:sp>
        <p:nvSpPr>
          <p:cNvPr id="7175" name="Rectangle 7"/>
          <p:cNvSpPr>
            <a:spLocks noChangeArrowheads="1"/>
          </p:cNvSpPr>
          <p:nvPr/>
        </p:nvSpPr>
        <p:spPr bwMode="auto">
          <a:xfrm>
            <a:off x="971550" y="4221163"/>
            <a:ext cx="3240088" cy="360362"/>
          </a:xfrm>
          <a:prstGeom prst="rect">
            <a:avLst/>
          </a:prstGeom>
          <a:noFill/>
          <a:ln w="28575">
            <a:solidFill>
              <a:srgbClr val="FF0000"/>
            </a:solidFill>
            <a:miter lim="800000"/>
            <a:headEnd/>
            <a:tailEnd/>
          </a:ln>
        </p:spPr>
        <p:txBody>
          <a:bodyPr wrap="none" anchor="ct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7175"/>
                                        </p:tgtEl>
                                        <p:attrNameLst>
                                          <p:attrName>style.visibility</p:attrName>
                                        </p:attrNameLst>
                                      </p:cBhvr>
                                      <p:to>
                                        <p:strVal val="visible"/>
                                      </p:to>
                                    </p:set>
                                    <p:anim calcmode="lin" valueType="num">
                                      <p:cBhvr additive="base">
                                        <p:cTn id="11" dur="500" fill="hold"/>
                                        <p:tgtEl>
                                          <p:spTgt spid="7175"/>
                                        </p:tgtEl>
                                        <p:attrNameLst>
                                          <p:attrName>ppt_x</p:attrName>
                                        </p:attrNameLst>
                                      </p:cBhvr>
                                      <p:tavLst>
                                        <p:tav tm="0">
                                          <p:val>
                                            <p:strVal val="#ppt_x"/>
                                          </p:val>
                                        </p:tav>
                                        <p:tav tm="100000">
                                          <p:val>
                                            <p:strVal val="#ppt_x"/>
                                          </p:val>
                                        </p:tav>
                                      </p:tavLst>
                                    </p:anim>
                                    <p:anim calcmode="lin" valueType="num">
                                      <p:cBhvr additive="base">
                                        <p:cTn id="12" dur="500" fill="hold"/>
                                        <p:tgtEl>
                                          <p:spTgt spid="71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71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86" name="Group 63"/>
          <p:cNvGrpSpPr>
            <a:grpSpLocks/>
          </p:cNvGrpSpPr>
          <p:nvPr/>
        </p:nvGrpSpPr>
        <p:grpSpPr bwMode="auto">
          <a:xfrm>
            <a:off x="304800" y="1524000"/>
            <a:ext cx="4065524" cy="1477640"/>
            <a:chOff x="249" y="1480"/>
            <a:chExt cx="2586" cy="1028"/>
          </a:xfrm>
        </p:grpSpPr>
        <p:sp>
          <p:nvSpPr>
            <p:cNvPr id="9" name="AutoShape 8"/>
            <p:cNvSpPr>
              <a:spLocks noChangeArrowheads="1"/>
            </p:cNvSpPr>
            <p:nvPr/>
          </p:nvSpPr>
          <p:spPr bwMode="auto">
            <a:xfrm>
              <a:off x="295" y="1480"/>
              <a:ext cx="2540" cy="952"/>
            </a:xfrm>
            <a:prstGeom prst="roundRect">
              <a:avLst>
                <a:gd name="adj" fmla="val 16667"/>
              </a:avLst>
            </a:prstGeom>
            <a:solidFill>
              <a:schemeClr val="bg1"/>
            </a:solidFill>
            <a:ln>
              <a:headEnd/>
              <a:tailEnd/>
            </a:ln>
          </p:spPr>
          <p:style>
            <a:lnRef idx="2">
              <a:schemeClr val="accent1"/>
            </a:lnRef>
            <a:fillRef idx="1001">
              <a:schemeClr val="lt2"/>
            </a:fillRef>
            <a:effectRef idx="0">
              <a:schemeClr val="accent1"/>
            </a:effectRef>
            <a:fontRef idx="minor">
              <a:schemeClr val="dk1"/>
            </a:fontRef>
          </p:style>
          <p:txBody>
            <a:bodyPr wrap="none" anchor="ctr"/>
            <a:lstStyle/>
            <a:p>
              <a:pPr>
                <a:defRPr/>
              </a:pPr>
              <a:endParaRPr kumimoji="0" lang="en-US">
                <a:solidFill>
                  <a:srgbClr val="000000"/>
                </a:solidFill>
                <a:latin typeface="Century Schoolbook" pitchFamily="18" charset="0"/>
                <a:cs typeface="Arial" pitchFamily="34" charset="0"/>
              </a:endParaRPr>
            </a:p>
          </p:txBody>
        </p:sp>
        <p:sp>
          <p:nvSpPr>
            <p:cNvPr id="3" name="Text Box 9"/>
            <p:cNvSpPr txBox="1">
              <a:spLocks noChangeArrowheads="1"/>
            </p:cNvSpPr>
            <p:nvPr/>
          </p:nvSpPr>
          <p:spPr bwMode="auto">
            <a:xfrm>
              <a:off x="249" y="1597"/>
              <a:ext cx="2535" cy="911"/>
            </a:xfrm>
            <a:prstGeom prst="rect">
              <a:avLst/>
            </a:prstGeom>
            <a:noFill/>
            <a:ln w="9525">
              <a:noFill/>
              <a:miter lim="800000"/>
              <a:headEnd/>
              <a:tailEnd/>
            </a:ln>
          </p:spPr>
          <p:txBody>
            <a:bodyPr>
              <a:spAutoFit/>
            </a:bodyPr>
            <a:lstStyle/>
            <a:p>
              <a:pPr algn="ctr">
                <a:spcBef>
                  <a:spcPct val="50000"/>
                </a:spcBef>
                <a:defRPr/>
              </a:pPr>
              <a:r>
                <a:rPr kumimoji="0" lang="en-US" altLang="zh-TW" sz="45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115,045,034</a:t>
              </a:r>
              <a:br>
                <a:rPr kumimoji="0" lang="en-US" altLang="zh-TW" sz="45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br>
              <a:r>
                <a:rPr kumimoji="0" lang="en-US" altLang="zh-TW" sz="14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Total Monthly Page Views</a:t>
              </a:r>
            </a:p>
            <a:p>
              <a:pPr algn="ctr">
                <a:spcBef>
                  <a:spcPct val="50000"/>
                </a:spcBef>
                <a:buFontTx/>
                <a:buChar char="•"/>
                <a:defRPr/>
              </a:pPr>
              <a:endParaRPr kumimoji="0" lang="en-US" altLang="zh-TW" sz="14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58387" name="Group 64"/>
          <p:cNvGrpSpPr>
            <a:grpSpLocks/>
          </p:cNvGrpSpPr>
          <p:nvPr/>
        </p:nvGrpSpPr>
        <p:grpSpPr bwMode="auto">
          <a:xfrm>
            <a:off x="4591994" y="1524000"/>
            <a:ext cx="3993206" cy="1504950"/>
            <a:chOff x="2976" y="1480"/>
            <a:chExt cx="2540" cy="1047"/>
          </a:xfrm>
        </p:grpSpPr>
        <p:sp>
          <p:nvSpPr>
            <p:cNvPr id="7" name="AutoShape 50"/>
            <p:cNvSpPr>
              <a:spLocks noChangeArrowheads="1"/>
            </p:cNvSpPr>
            <p:nvPr/>
          </p:nvSpPr>
          <p:spPr bwMode="auto">
            <a:xfrm>
              <a:off x="2976" y="1480"/>
              <a:ext cx="2540" cy="952"/>
            </a:xfrm>
            <a:prstGeom prst="roundRect">
              <a:avLst>
                <a:gd name="adj" fmla="val 16667"/>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kumimoji="0" lang="en-US">
                <a:solidFill>
                  <a:srgbClr val="000000"/>
                </a:solidFill>
                <a:latin typeface="Century Schoolbook" pitchFamily="18" charset="0"/>
                <a:cs typeface="Arial" pitchFamily="34" charset="0"/>
              </a:endParaRPr>
            </a:p>
          </p:txBody>
        </p:sp>
        <p:sp>
          <p:nvSpPr>
            <p:cNvPr id="4" name="Text Box 51"/>
            <p:cNvSpPr txBox="1">
              <a:spLocks noChangeArrowheads="1"/>
            </p:cNvSpPr>
            <p:nvPr/>
          </p:nvSpPr>
          <p:spPr bwMode="auto">
            <a:xfrm>
              <a:off x="2976" y="1616"/>
              <a:ext cx="2535" cy="911"/>
            </a:xfrm>
            <a:prstGeom prst="rect">
              <a:avLst/>
            </a:prstGeom>
            <a:noFill/>
            <a:ln w="9525">
              <a:noFill/>
              <a:miter lim="800000"/>
              <a:headEnd/>
              <a:tailEnd/>
            </a:ln>
          </p:spPr>
          <p:txBody>
            <a:bodyPr>
              <a:spAutoFit/>
            </a:bodyPr>
            <a:lstStyle/>
            <a:p>
              <a:pPr algn="ctr">
                <a:defRPr/>
              </a:pPr>
              <a:r>
                <a:rPr kumimoji="0" lang="en-US" altLang="zh-TW" sz="45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5,293,282</a:t>
              </a:r>
            </a:p>
            <a:p>
              <a:pPr algn="ctr">
                <a:defRPr/>
              </a:pPr>
              <a:r>
                <a:rPr kumimoji="0" lang="en-US" altLang="zh-TW" sz="14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Total Monthly Unique Users</a:t>
              </a:r>
            </a:p>
            <a:p>
              <a:pPr>
                <a:spcBef>
                  <a:spcPct val="50000"/>
                </a:spcBef>
                <a:buFontTx/>
                <a:buChar char="•"/>
                <a:defRPr/>
              </a:pPr>
              <a:endParaRPr kumimoji="0" lang="en-US" altLang="zh-TW" sz="1400" b="1" dirty="0">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58374" name="Group 83"/>
          <p:cNvGrpSpPr>
            <a:grpSpLocks/>
          </p:cNvGrpSpPr>
          <p:nvPr/>
        </p:nvGrpSpPr>
        <p:grpSpPr bwMode="auto">
          <a:xfrm>
            <a:off x="2411760" y="3140968"/>
            <a:ext cx="3992563" cy="1368425"/>
            <a:chOff x="2971" y="3158"/>
            <a:chExt cx="2540" cy="952"/>
          </a:xfrm>
        </p:grpSpPr>
        <p:sp>
          <p:nvSpPr>
            <p:cNvPr id="24" name="AutoShape 80"/>
            <p:cNvSpPr>
              <a:spLocks noChangeArrowheads="1"/>
            </p:cNvSpPr>
            <p:nvPr/>
          </p:nvSpPr>
          <p:spPr bwMode="auto">
            <a:xfrm>
              <a:off x="2971" y="3158"/>
              <a:ext cx="2540" cy="952"/>
            </a:xfrm>
            <a:prstGeom prst="roundRect">
              <a:avLst>
                <a:gd name="adj" fmla="val 16667"/>
              </a:avLst>
            </a:prstGeom>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kumimoji="0" lang="en-US">
                <a:solidFill>
                  <a:srgbClr val="000000"/>
                </a:solidFill>
                <a:latin typeface="Century Schoolbook" pitchFamily="18" charset="0"/>
                <a:cs typeface="Arial" pitchFamily="34" charset="0"/>
              </a:endParaRPr>
            </a:p>
          </p:txBody>
        </p:sp>
        <p:sp>
          <p:nvSpPr>
            <p:cNvPr id="44051" name="Text Box 59"/>
            <p:cNvSpPr txBox="1">
              <a:spLocks noChangeArrowheads="1"/>
            </p:cNvSpPr>
            <p:nvPr/>
          </p:nvSpPr>
          <p:spPr bwMode="auto">
            <a:xfrm>
              <a:off x="2971" y="3294"/>
              <a:ext cx="2535" cy="689"/>
            </a:xfrm>
            <a:prstGeom prst="rect">
              <a:avLst/>
            </a:prstGeom>
            <a:noFill/>
            <a:ln w="9525">
              <a:noFill/>
              <a:miter lim="800000"/>
              <a:headEnd/>
              <a:tailEnd/>
            </a:ln>
          </p:spPr>
          <p:txBody>
            <a:bodyPr>
              <a:spAutoFit/>
            </a:bodyPr>
            <a:lstStyle/>
            <a:p>
              <a:pPr algn="ctr">
                <a:spcBef>
                  <a:spcPct val="50000"/>
                </a:spcBef>
                <a:defRPr/>
              </a:pPr>
              <a:r>
                <a:rPr kumimoji="0" lang="en-US" altLang="zh-TW" sz="45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8 min 59 sec</a:t>
              </a:r>
              <a:br>
                <a:rPr kumimoji="0" lang="en-US" altLang="zh-TW" sz="45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br>
              <a:r>
                <a:rPr kumimoji="0" lang="en-US" altLang="zh-TW" sz="1400" b="1">
                  <a:solidFill>
                    <a:srgbClr val="FF0000"/>
                  </a:solidFill>
                  <a:effectLst>
                    <a:outerShdw blurRad="38100" dist="38100" dir="2700000" algn="tl">
                      <a:srgbClr val="C0C0C0"/>
                    </a:outerShdw>
                  </a:effectLst>
                  <a:latin typeface="Arial" pitchFamily="34" charset="0"/>
                  <a:ea typeface="新細明體" pitchFamily="18" charset="-120"/>
                  <a:cs typeface="Arial" pitchFamily="34" charset="0"/>
                </a:rPr>
                <a:t>Time Spent per Unique User per Session</a:t>
              </a:r>
            </a:p>
          </p:txBody>
        </p:sp>
      </p:grpSp>
      <p:sp>
        <p:nvSpPr>
          <p:cNvPr id="58372" name="Text Box 16"/>
          <p:cNvSpPr txBox="1">
            <a:spLocks noChangeArrowheads="1"/>
          </p:cNvSpPr>
          <p:nvPr/>
        </p:nvSpPr>
        <p:spPr bwMode="auto">
          <a:xfrm>
            <a:off x="1258888" y="6453188"/>
            <a:ext cx="4495800" cy="246062"/>
          </a:xfrm>
          <a:prstGeom prst="rect">
            <a:avLst/>
          </a:prstGeom>
          <a:noFill/>
          <a:ln w="9525">
            <a:noFill/>
            <a:miter lim="800000"/>
            <a:headEnd/>
            <a:tailEnd/>
          </a:ln>
        </p:spPr>
        <p:txBody>
          <a:bodyPr>
            <a:spAutoFit/>
          </a:bodyPr>
          <a:lstStyle/>
          <a:p>
            <a:r>
              <a:rPr kumimoji="0" lang="en-US" altLang="zh-TW" sz="1000" i="1"/>
              <a:t>Source : Nielsen SiteCensus, Jun 2013</a:t>
            </a:r>
          </a:p>
        </p:txBody>
      </p:sp>
      <p:sp>
        <p:nvSpPr>
          <p:cNvPr id="26" name="Rectangle 13"/>
          <p:cNvSpPr>
            <a:spLocks noChangeArrowheads="1"/>
          </p:cNvSpPr>
          <p:nvPr/>
        </p:nvSpPr>
        <p:spPr bwMode="auto">
          <a:xfrm>
            <a:off x="503238" y="381000"/>
            <a:ext cx="7497762" cy="647700"/>
          </a:xfrm>
          <a:prstGeom prst="rect">
            <a:avLst/>
          </a:prstGeom>
          <a:noFill/>
          <a:ln w="9525">
            <a:noFill/>
            <a:miter lim="800000"/>
            <a:headEnd/>
            <a:tailEnd/>
          </a:ln>
          <a:effectLst/>
        </p:spPr>
        <p:txBody>
          <a:bodyPr anchor="ctr"/>
          <a:lstStyle/>
          <a:p>
            <a:pPr>
              <a:defRPr/>
            </a:pPr>
            <a:r>
              <a:rPr kumimoji="0" lang="en-US" altLang="zh-TW" sz="3300" b="1" dirty="0">
                <a:solidFill>
                  <a:srgbClr val="333333"/>
                </a:solidFill>
                <a:effectLst>
                  <a:outerShdw blurRad="38100" dist="38100" dir="2700000" algn="tl">
                    <a:srgbClr val="C0C0C0"/>
                  </a:outerShdw>
                </a:effectLst>
                <a:latin typeface="Arial" pitchFamily="34" charset="0"/>
                <a:ea typeface="新細明體" pitchFamily="18" charset="-120"/>
                <a:cs typeface="Arial" pitchFamily="34" charset="0"/>
              </a:rPr>
              <a:t>appledaily.com – Basic Figures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ctrTitle"/>
          </p:nvPr>
        </p:nvSpPr>
        <p:spPr>
          <a:xfrm>
            <a:off x="395288" y="44450"/>
            <a:ext cx="8459787" cy="2474913"/>
          </a:xfrm>
        </p:spPr>
        <p:txBody>
          <a:bodyPr/>
          <a:lstStyle/>
          <a:p>
            <a:pPr eaLnBrk="1" hangingPunct="1"/>
            <a:r>
              <a:rPr lang="en-US" altLang="zh-TW" smtClean="0">
                <a:solidFill>
                  <a:srgbClr val="FF0000"/>
                </a:solidFill>
              </a:rPr>
              <a:t>Mobile phones</a:t>
            </a:r>
            <a:r>
              <a:rPr lang="en-US" altLang="zh-TW" smtClean="0"/>
              <a:t> are revolutionizing the way we live</a:t>
            </a:r>
          </a:p>
        </p:txBody>
      </p:sp>
      <p:pic>
        <p:nvPicPr>
          <p:cNvPr id="32770" name="Picture 8" descr="Royalty-free Image: young woman with smart phone outsi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313" y="2276475"/>
            <a:ext cx="3816350" cy="2501900"/>
          </a:xfrm>
          <a:prstGeom prst="rect">
            <a:avLst/>
          </a:prstGeom>
          <a:noFill/>
          <a:ln w="9525">
            <a:noFill/>
            <a:miter lim="800000"/>
            <a:headEnd/>
            <a:tailEnd/>
          </a:ln>
        </p:spPr>
      </p:pic>
      <p:pic>
        <p:nvPicPr>
          <p:cNvPr id="32771" name="Picture 10" descr="High-Res Stock Photography: Man communicating with wife baby on smartpho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4437063"/>
            <a:ext cx="3276600" cy="2173287"/>
          </a:xfrm>
          <a:prstGeom prst="rect">
            <a:avLst/>
          </a:prstGeom>
          <a:noFill/>
          <a:ln w="9525">
            <a:noFill/>
            <a:miter lim="800000"/>
            <a:headEnd/>
            <a:tailEnd/>
          </a:ln>
        </p:spPr>
      </p:pic>
      <p:pic>
        <p:nvPicPr>
          <p:cNvPr id="32772" name="Picture 16" descr="Royalty-free Image: Illinois Metamora Male hand holding smart phone display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1050" y="4724400"/>
            <a:ext cx="2663825" cy="1776413"/>
          </a:xfrm>
          <a:prstGeom prst="rect">
            <a:avLst/>
          </a:prstGeom>
          <a:noFill/>
          <a:ln w="9525">
            <a:noFill/>
            <a:miter lim="800000"/>
            <a:headEnd/>
            <a:tailEnd/>
          </a:ln>
        </p:spPr>
      </p:pic>
      <p:pic>
        <p:nvPicPr>
          <p:cNvPr id="32773" name="Picture 18" descr="High-Res Stock Photography: Facebook invitation screen on a display o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2276475"/>
            <a:ext cx="2687638" cy="3744913"/>
          </a:xfrm>
          <a:prstGeom prst="rect">
            <a:avLst/>
          </a:prstGeom>
          <a:noFill/>
          <a:ln w="9525">
            <a:noFill/>
            <a:miter lim="800000"/>
            <a:headEnd/>
            <a:tailEnd/>
          </a:ln>
        </p:spPr>
      </p:pic>
      <p:pic>
        <p:nvPicPr>
          <p:cNvPr id="32774" name="Picture 20" descr="High-Res Stock Photography: a mother and her daughter taking photo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7400" y="2276475"/>
            <a:ext cx="3276600" cy="2184400"/>
          </a:xfrm>
          <a:prstGeom prst="rect">
            <a:avLst/>
          </a:prstGeom>
          <a:noFill/>
          <a:ln w="9525">
            <a:noFill/>
            <a:miter lim="800000"/>
            <a:headEnd/>
            <a:tailEnd/>
          </a:ln>
        </p:spPr>
      </p:pic>
      <p:pic>
        <p:nvPicPr>
          <p:cNvPr id="32775" name="Picture 13" descr="View image detai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00563" y="4724400"/>
            <a:ext cx="2303462" cy="15303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7"/>
          <p:cNvGraphicFramePr>
            <a:graphicFrameLocks noGrp="1" noChangeAspect="1"/>
          </p:cNvGraphicFramePr>
          <p:nvPr>
            <p:ph idx="1"/>
          </p:nvPr>
        </p:nvGraphicFramePr>
        <p:xfrm>
          <a:off x="787400" y="1268413"/>
          <a:ext cx="7062788" cy="4973637"/>
        </p:xfrm>
        <a:graphic>
          <a:graphicData uri="http://schemas.openxmlformats.org/presentationml/2006/ole">
            <p:oleObj spid="_x0000_s4123" name="圖表" r:id="rId4" imgW="8048557" imgH="5667255" progId="Excel.Sheet.8">
              <p:embed/>
            </p:oleObj>
          </a:graphicData>
        </a:graphic>
      </p:graphicFrame>
      <p:sp>
        <p:nvSpPr>
          <p:cNvPr id="14338" name="Rectangle 2"/>
          <p:cNvSpPr>
            <a:spLocks noGrp="1" noChangeArrowheads="1"/>
          </p:cNvSpPr>
          <p:nvPr>
            <p:ph type="title"/>
          </p:nvPr>
        </p:nvSpPr>
        <p:spPr/>
        <p:txBody>
          <a:bodyPr/>
          <a:lstStyle/>
          <a:p>
            <a:pPr eaLnBrk="1" hangingPunct="1"/>
            <a:r>
              <a:rPr lang="en-US" altLang="zh-TW" sz="4000" smtClean="0"/>
              <a:t>So, what do people do on mobile? </a:t>
            </a:r>
          </a:p>
        </p:txBody>
      </p:sp>
      <p:sp>
        <p:nvSpPr>
          <p:cNvPr id="4100" name="Text Box 4"/>
          <p:cNvSpPr txBox="1">
            <a:spLocks noChangeArrowheads="1"/>
          </p:cNvSpPr>
          <p:nvPr/>
        </p:nvSpPr>
        <p:spPr bwMode="auto">
          <a:xfrm>
            <a:off x="1763713" y="6467475"/>
            <a:ext cx="4321175" cy="274638"/>
          </a:xfrm>
          <a:prstGeom prst="rect">
            <a:avLst/>
          </a:prstGeom>
          <a:noFill/>
          <a:ln w="9525">
            <a:noFill/>
            <a:miter lim="800000"/>
            <a:headEnd/>
            <a:tailEnd/>
          </a:ln>
        </p:spPr>
        <p:txBody>
          <a:bodyPr>
            <a:spAutoFit/>
          </a:bodyPr>
          <a:lstStyle/>
          <a:p>
            <a:pPr>
              <a:spcBef>
                <a:spcPct val="50000"/>
              </a:spcBef>
            </a:pPr>
            <a:r>
              <a:rPr lang="en-US" altLang="zh-TW" sz="1200" i="1"/>
              <a:t>Source: Ipsos Media Atlas 12’Q2-13’Q1</a:t>
            </a:r>
          </a:p>
        </p:txBody>
      </p:sp>
      <p:sp>
        <p:nvSpPr>
          <p:cNvPr id="4101" name="Rectangle 18"/>
          <p:cNvSpPr>
            <a:spLocks noChangeArrowheads="1"/>
          </p:cNvSpPr>
          <p:nvPr/>
        </p:nvSpPr>
        <p:spPr bwMode="auto">
          <a:xfrm>
            <a:off x="5508625" y="5516563"/>
            <a:ext cx="2525713" cy="366712"/>
          </a:xfrm>
          <a:prstGeom prst="rect">
            <a:avLst/>
          </a:prstGeom>
          <a:noFill/>
          <a:ln w="9525">
            <a:noFill/>
            <a:miter lim="800000"/>
            <a:headEnd/>
            <a:tailEnd/>
          </a:ln>
        </p:spPr>
        <p:txBody>
          <a:bodyPr wrap="none">
            <a:spAutoFit/>
          </a:bodyPr>
          <a:lstStyle/>
          <a:p>
            <a:r>
              <a:rPr lang="en-US" altLang="zh-TW" b="1">
                <a:solidFill>
                  <a:srgbClr val="333333"/>
                </a:solidFill>
                <a:latin typeface="Calibri" pitchFamily="34" charset="0"/>
              </a:rPr>
              <a:t>Purposes access Internet</a:t>
            </a:r>
          </a:p>
        </p:txBody>
      </p:sp>
      <p:sp>
        <p:nvSpPr>
          <p:cNvPr id="4103" name="Rectangle 7"/>
          <p:cNvSpPr>
            <a:spLocks noChangeArrowheads="1"/>
          </p:cNvSpPr>
          <p:nvPr/>
        </p:nvSpPr>
        <p:spPr bwMode="auto">
          <a:xfrm>
            <a:off x="2771775" y="2420938"/>
            <a:ext cx="4895850" cy="647700"/>
          </a:xfrm>
          <a:prstGeom prst="rect">
            <a:avLst/>
          </a:prstGeom>
          <a:noFill/>
          <a:ln w="28575">
            <a:solidFill>
              <a:srgbClr val="FF0000"/>
            </a:solidFill>
            <a:miter lim="800000"/>
            <a:headEnd/>
            <a:tailEnd/>
          </a:ln>
        </p:spPr>
        <p:txBody>
          <a:bodyPr wrap="none" anchor="ct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4103"/>
                                        </p:tgtEl>
                                        <p:attrNameLst>
                                          <p:attrName>style.visibility</p:attrName>
                                        </p:attrNameLst>
                                      </p:cBhvr>
                                      <p:to>
                                        <p:strVal val="visible"/>
                                      </p:to>
                                    </p:set>
                                    <p:anim calcmode="lin" valueType="num">
                                      <p:cBhvr additive="base">
                                        <p:cTn id="11" dur="500" fill="hold"/>
                                        <p:tgtEl>
                                          <p:spTgt spid="4103"/>
                                        </p:tgtEl>
                                        <p:attrNameLst>
                                          <p:attrName>ppt_x</p:attrName>
                                        </p:attrNameLst>
                                      </p:cBhvr>
                                      <p:tavLst>
                                        <p:tav tm="0">
                                          <p:val>
                                            <p:strVal val="#ppt_x"/>
                                          </p:val>
                                        </p:tav>
                                        <p:tav tm="100000">
                                          <p:val>
                                            <p:strVal val="#ppt_x"/>
                                          </p:val>
                                        </p:tav>
                                      </p:tavLst>
                                    </p:anim>
                                    <p:anim calcmode="lin" valueType="num">
                                      <p:cBhvr additive="base">
                                        <p:cTn id="12" dur="500" fill="hold"/>
                                        <p:tgtEl>
                                          <p:spTgt spid="41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578850" cy="1143000"/>
          </a:xfrm>
        </p:spPr>
        <p:txBody>
          <a:bodyPr/>
          <a:lstStyle/>
          <a:p>
            <a:pPr eaLnBrk="1" hangingPunct="1"/>
            <a:r>
              <a:rPr lang="en-US" altLang="zh-TW" sz="4000" smtClean="0"/>
              <a:t>No. 1 Newspaper on Smart Device </a:t>
            </a:r>
          </a:p>
        </p:txBody>
      </p:sp>
      <p:sp>
        <p:nvSpPr>
          <p:cNvPr id="8196" name="Text Box 4"/>
          <p:cNvSpPr txBox="1">
            <a:spLocks noChangeArrowheads="1"/>
          </p:cNvSpPr>
          <p:nvPr/>
        </p:nvSpPr>
        <p:spPr bwMode="auto">
          <a:xfrm>
            <a:off x="1763713" y="6467475"/>
            <a:ext cx="4321175" cy="274638"/>
          </a:xfrm>
          <a:prstGeom prst="rect">
            <a:avLst/>
          </a:prstGeom>
          <a:noFill/>
          <a:ln w="9525">
            <a:noFill/>
            <a:miter lim="800000"/>
            <a:headEnd/>
            <a:tailEnd/>
          </a:ln>
        </p:spPr>
        <p:txBody>
          <a:bodyPr>
            <a:spAutoFit/>
          </a:bodyPr>
          <a:lstStyle/>
          <a:p>
            <a:pPr>
              <a:spcBef>
                <a:spcPct val="50000"/>
              </a:spcBef>
            </a:pPr>
            <a:r>
              <a:rPr lang="en-US" altLang="zh-TW" sz="1200" i="1"/>
              <a:t>Source: Ipsos Media Atlas 12’Q2-13’Q1</a:t>
            </a:r>
          </a:p>
        </p:txBody>
      </p:sp>
      <p:graphicFrame>
        <p:nvGraphicFramePr>
          <p:cNvPr id="8194" name="Object 9"/>
          <p:cNvGraphicFramePr>
            <a:graphicFrameLocks noGrp="1" noChangeAspect="1"/>
          </p:cNvGraphicFramePr>
          <p:nvPr>
            <p:ph idx="1"/>
          </p:nvPr>
        </p:nvGraphicFramePr>
        <p:xfrm>
          <a:off x="539750" y="1628775"/>
          <a:ext cx="8154988" cy="4525963"/>
        </p:xfrm>
        <a:graphic>
          <a:graphicData uri="http://schemas.openxmlformats.org/presentationml/2006/ole">
            <p:oleObj spid="_x0000_s8219" name="圖表" r:id="rId4" imgW="7877145" imgH="4371844" progId="Excel.Sheet.8">
              <p:embed/>
            </p:oleObj>
          </a:graphicData>
        </a:graphic>
      </p:graphicFrame>
      <p:sp>
        <p:nvSpPr>
          <p:cNvPr id="8197" name="Text Box 10"/>
          <p:cNvSpPr txBox="1">
            <a:spLocks noChangeArrowheads="1"/>
          </p:cNvSpPr>
          <p:nvPr/>
        </p:nvSpPr>
        <p:spPr bwMode="auto">
          <a:xfrm>
            <a:off x="1979613" y="5661025"/>
            <a:ext cx="5184775" cy="304800"/>
          </a:xfrm>
          <a:prstGeom prst="rect">
            <a:avLst/>
          </a:prstGeom>
          <a:noFill/>
          <a:ln w="9525">
            <a:noFill/>
            <a:miter lim="800000"/>
            <a:headEnd/>
            <a:tailEnd/>
          </a:ln>
        </p:spPr>
        <p:txBody>
          <a:bodyPr>
            <a:spAutoFit/>
          </a:bodyPr>
          <a:lstStyle/>
          <a:p>
            <a:pPr>
              <a:spcBef>
                <a:spcPct val="50000"/>
              </a:spcBef>
            </a:pPr>
            <a:r>
              <a:rPr lang="en-US" altLang="zh-TW" sz="1400" b="1">
                <a:solidFill>
                  <a:srgbClr val="333333"/>
                </a:solidFill>
                <a:latin typeface="Calibri" pitchFamily="34" charset="0"/>
              </a:rPr>
              <a:t>Newspaper Titles read/Watched YDay - on Smartphone/Tablet</a:t>
            </a:r>
          </a:p>
        </p:txBody>
      </p:sp>
      <p:sp>
        <p:nvSpPr>
          <p:cNvPr id="8199" name="Rectangle 7"/>
          <p:cNvSpPr>
            <a:spLocks noChangeArrowheads="1"/>
          </p:cNvSpPr>
          <p:nvPr/>
        </p:nvSpPr>
        <p:spPr bwMode="auto">
          <a:xfrm>
            <a:off x="1619250" y="2133600"/>
            <a:ext cx="7200900" cy="503238"/>
          </a:xfrm>
          <a:prstGeom prst="rect">
            <a:avLst/>
          </a:prstGeom>
          <a:noFill/>
          <a:ln w="28575">
            <a:solidFill>
              <a:srgbClr val="FF0000"/>
            </a:solidFill>
            <a:miter lim="800000"/>
            <a:headEnd/>
            <a:tailEnd/>
          </a:ln>
        </p:spPr>
        <p:txBody>
          <a:bodyPr wrap="none" anchor="ct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8199"/>
                                        </p:tgtEl>
                                        <p:attrNameLst>
                                          <p:attrName>style.visibility</p:attrName>
                                        </p:attrNameLst>
                                      </p:cBhvr>
                                      <p:to>
                                        <p:strVal val="visible"/>
                                      </p:to>
                                    </p:set>
                                    <p:anim calcmode="lin" valueType="num">
                                      <p:cBhvr additive="base">
                                        <p:cTn id="11" dur="500" fill="hold"/>
                                        <p:tgtEl>
                                          <p:spTgt spid="8199"/>
                                        </p:tgtEl>
                                        <p:attrNameLst>
                                          <p:attrName>ppt_x</p:attrName>
                                        </p:attrNameLst>
                                      </p:cBhvr>
                                      <p:tavLst>
                                        <p:tav tm="0">
                                          <p:val>
                                            <p:strVal val="#ppt_x"/>
                                          </p:val>
                                        </p:tav>
                                        <p:tav tm="100000">
                                          <p:val>
                                            <p:strVal val="#ppt_x"/>
                                          </p:val>
                                        </p:tav>
                                      </p:tavLst>
                                    </p:anim>
                                    <p:anim calcmode="lin" valueType="num">
                                      <p:cBhvr additive="base">
                                        <p:cTn id="12" dur="500" fill="hold"/>
                                        <p:tgtEl>
                                          <p:spTgt spid="81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8199" grpId="0" animBg="1"/>
    </p:bldLst>
  </p:timing>
</p:sld>
</file>

<file path=ppt/theme/theme1.xml><?xml version="1.0" encoding="utf-8"?>
<a:theme xmlns:a="http://schemas.openxmlformats.org/drawingml/2006/main" name="預設簡報設計">
  <a:themeElements>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33"/>
      </a:hlink>
      <a:folHlink>
        <a:srgbClr val="333333"/>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33"/>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5093</TotalTime>
  <Words>1096</Words>
  <Application>Microsoft Office PowerPoint</Application>
  <PresentationFormat>On-screen Show (4:3)</PresentationFormat>
  <Paragraphs>162</Paragraphs>
  <Slides>32</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預設簡報設計</vt:lpstr>
      <vt:lpstr>Worksheet</vt:lpstr>
      <vt:lpstr>圖表</vt:lpstr>
      <vt:lpstr>Digital Apple Daily Monetization </vt:lpstr>
      <vt:lpstr>Slide 2</vt:lpstr>
      <vt:lpstr>Slide 3</vt:lpstr>
      <vt:lpstr>Apple Daily reached 1.2 mil online users everyday!</vt:lpstr>
      <vt:lpstr>Top 10 Portals in HK (Ipsos)</vt:lpstr>
      <vt:lpstr>Slide 6</vt:lpstr>
      <vt:lpstr>Mobile phones are revolutionizing the way we live</vt:lpstr>
      <vt:lpstr>So, what do people do on mobile? </vt:lpstr>
      <vt:lpstr>No. 1 Newspaper on Smart Device </vt:lpstr>
      <vt:lpstr>Marketers forecast an increase in spending on mobile (100%) and online videos (86%)</vt:lpstr>
      <vt:lpstr>Slide 11</vt:lpstr>
      <vt:lpstr>Slide 12</vt:lpstr>
      <vt:lpstr>Slide 13</vt:lpstr>
      <vt:lpstr>Apple Daily Video News Trend</vt:lpstr>
      <vt:lpstr>Slide 15</vt:lpstr>
      <vt:lpstr>亂噏24 (3Men Up)</vt:lpstr>
      <vt:lpstr>Video Programs</vt:lpstr>
      <vt:lpstr>Apple Daily Deluxe (add)</vt:lpstr>
      <vt:lpstr>GREEN</vt:lpstr>
      <vt:lpstr>nxTomo Animation</vt:lpstr>
      <vt:lpstr>Game (HTML5)</vt:lpstr>
      <vt:lpstr>Game (Apps)</vt:lpstr>
      <vt:lpstr>How can we help our marketers</vt:lpstr>
      <vt:lpstr>Rich Media Ad - Web</vt:lpstr>
      <vt:lpstr>Video Ad – Web/Mobile</vt:lpstr>
      <vt:lpstr>HTML5 - Mobile</vt:lpstr>
      <vt:lpstr>Slide 27</vt:lpstr>
      <vt:lpstr>Action News Video Advertorial</vt:lpstr>
      <vt:lpstr>Sponsored contents – texts and video </vt:lpstr>
      <vt:lpstr>Slide 30</vt:lpstr>
      <vt:lpstr>Slide 31</vt:lpstr>
      <vt:lpstr>Thank you </vt:lpstr>
    </vt:vector>
  </TitlesOfParts>
  <Company>Next Mobile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Next Mobile</dc:creator>
  <cp:lastModifiedBy>user_2</cp:lastModifiedBy>
  <cp:revision>346</cp:revision>
  <dcterms:created xsi:type="dcterms:W3CDTF">2013-05-10T04:53:23Z</dcterms:created>
  <dcterms:modified xsi:type="dcterms:W3CDTF">2013-12-06T10:14:01Z</dcterms:modified>
</cp:coreProperties>
</file>