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4124212" x="0"/>
            <a:ext cy="950100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124476" x="685800"/>
            <a:ext cy="950100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mar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74636" x="0"/>
            <a:ext cy="15540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74636" x="0"/>
            <a:ext cy="15540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947332" x="457200"/>
            <a:ext cy="4620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949211" x="4656667"/>
            <a:ext cy="4620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74636" x="0"/>
            <a:ext cy="15540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5875079" x="0"/>
            <a:ext cy="6927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5875079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http://about.me/wanleung" Type="http://schemas.openxmlformats.org/officeDocument/2006/relationships/hyperlink" TargetMode="External" Id="rId3"/><Relationship Target="../media/image01.pn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http://www.linkomnia.com" Type="http://schemas.openxmlformats.org/officeDocument/2006/relationships/hyperlink" TargetMode="External" Id="rId3"/><Relationship Target="../media/image02.png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-GB"/>
              <a:t>Roles of Open Source in Entrepreneurship in Development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4124476" x="685800"/>
            <a:ext cy="950100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-GB"/>
              <a:t>wanleung - 2nd Dec 2013</a:t>
            </a:r>
          </a:p>
        </p:txBody>
      </p:sp>
      <p:sp>
        <p:nvSpPr>
          <p:cNvPr id="30" name="Shape 30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What can we use?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Nginx, Apache, Tomcat (webserver, reverse proxy)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haproxy, pound (reverse proxy)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squid (web proxy)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ImageMagick, GIMP, OpenCV...(Image Processing)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RabbitMQ, ActiveMQ (Message Queue)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Postfix, exim (Mail Server), dovecot (IMAP,POP3)</a:t>
            </a:r>
          </a:p>
        </p:txBody>
      </p:sp>
      <p:sp>
        <p:nvSpPr>
          <p:cNvPr id="95" name="Shape 95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What can we use?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LibreOffice, KOffice, Abiwords, Numeric(Office Tools)  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VSFTPD, ProFTPD (FTP Server)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Bootstrap (CSS), jQuery (Javascript), Prototype (Javascript)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And More, and more... </a:t>
            </a:r>
          </a:p>
          <a:p>
            <a:pPr rtl="0" lvl="0">
              <a:buNone/>
            </a:pPr>
            <a:r>
              <a:rPr lang="en-GB"/>
              <a:t> </a:t>
            </a:r>
          </a:p>
        </p:txBody>
      </p:sp>
      <p:sp>
        <p:nvSpPr>
          <p:cNvPr id="102" name="Shape 102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What can we use?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Google is your good friend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Github is your good friend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Forums are also your good friends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Join the local Open source communities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Please Don’t hesitate to ask questions</a:t>
            </a:r>
          </a:p>
          <a:p>
            <a:pPr rtl="0" lvl="0">
              <a:buNone/>
            </a:pPr>
            <a:r>
              <a:rPr lang="en-GB"/>
              <a:t>And</a:t>
            </a:r>
          </a:p>
          <a:p>
            <a:pPr rtl="0" lvl="0">
              <a:buNone/>
            </a:pPr>
            <a:r>
              <a:rPr lang="en-GB"/>
              <a:t>Please Don’t hesitate to answer questions</a:t>
            </a:r>
          </a:p>
        </p:txBody>
      </p:sp>
      <p:sp>
        <p:nvSpPr>
          <p:cNvPr id="109" name="Shape 109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How to use them Right?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-GB"/>
              <a:t>What is the aim of the project?</a:t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-GB"/>
              <a:t>What is the scope of the project?</a:t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-GB"/>
              <a:t>How many time or stages to commit?</a:t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-GB"/>
              <a:t>How many users you want to support on each stage?</a:t>
            </a:r>
          </a:p>
        </p:txBody>
      </p:sp>
      <p:sp>
        <p:nvSpPr>
          <p:cNvPr id="116" name="Shape 116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How to use them Right?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Does the product need servers?</a:t>
            </a:r>
          </a:p>
          <a:p>
            <a:pPr rtl="0" lvl="0">
              <a:buNone/>
            </a:pPr>
            <a:r>
              <a:rPr lang="en-GB"/>
              <a:t>Does the servers need high-availability?</a:t>
            </a:r>
          </a:p>
          <a:p>
            <a:pPr rtl="0" lvl="0">
              <a:buNone/>
            </a:pPr>
            <a:r>
              <a:rPr lang="en-GB"/>
              <a:t>How important of the data? </a:t>
            </a:r>
          </a:p>
          <a:p>
            <a:pPr rtl="0" lvl="0">
              <a:buNone/>
            </a:pPr>
            <a:r>
              <a:rPr lang="en-GB"/>
              <a:t>How frequent of the data update?</a:t>
            </a:r>
          </a:p>
          <a:p>
            <a:pPr rtl="0" lvl="0">
              <a:buNone/>
            </a:pPr>
            <a:r>
              <a:rPr lang="en-GB"/>
              <a:t>How frequent of the data request?</a:t>
            </a:r>
          </a:p>
          <a:p>
            <a:pPr rtl="0" lvl="0">
              <a:buNone/>
            </a:pPr>
            <a:r>
              <a:rPr lang="en-GB"/>
              <a:t>How large of the data set?</a:t>
            </a:r>
          </a:p>
          <a:p>
            <a:pPr rtl="0" lvl="0">
              <a:buNone/>
            </a:pPr>
            <a:r>
              <a:rPr lang="en-GB"/>
              <a:t>What is the relations between each data?</a:t>
            </a:r>
          </a:p>
          <a:p>
            <a:pPr rtl="0" lvl="0">
              <a:buNone/>
            </a:pPr>
            <a:r>
              <a:rPr lang="en-GB"/>
              <a:t>How many dimensions? </a:t>
            </a:r>
          </a:p>
          <a:p>
            <a:r>
              <a:t/>
            </a:r>
          </a:p>
        </p:txBody>
      </p:sp>
      <p:sp>
        <p:nvSpPr>
          <p:cNvPr id="123" name="Shape 123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How to use them Right?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Think about the behavior of the user.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How many request and update on the user on each time using?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Does the user accept the down time?</a:t>
            </a:r>
          </a:p>
          <a:p>
            <a:pPr rtl="0" lvl="0">
              <a:buNone/>
            </a:pPr>
            <a:r>
              <a:rPr lang="en-GB"/>
              <a:t>How long?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30" name="Shape 130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How to use them Right?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The user has to see the update “Instantly”.</a:t>
            </a:r>
          </a:p>
          <a:p>
            <a:pPr rtl="0" lvl="0">
              <a:buNone/>
            </a:pPr>
            <a:r>
              <a:rPr lang="en-GB"/>
              <a:t>The other users also have to see the update “Instantly”. </a:t>
            </a:r>
          </a:p>
          <a:p>
            <a:pPr rtl="0" lvl="0">
              <a:buNone/>
            </a:pPr>
            <a:r>
              <a:rPr lang="en-GB"/>
              <a:t>What is the meaning of “Instantly/Now/Present”?</a:t>
            </a:r>
          </a:p>
          <a:p>
            <a:pPr rtl="0" lvl="0">
              <a:buNone/>
            </a:pPr>
            <a:r>
              <a:rPr lang="en-GB"/>
              <a:t>Does it accept delay?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What will happen if the user saw an Error page or waiting for the request for a long time?</a:t>
            </a:r>
          </a:p>
          <a:p>
            <a:r>
              <a:t/>
            </a:r>
          </a:p>
        </p:txBody>
      </p:sp>
      <p:sp>
        <p:nvSpPr>
          <p:cNvPr id="137" name="Shape 137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How to use them Right?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Those questions you have to ask yourself before you start your project.</a:t>
            </a:r>
          </a:p>
          <a:p>
            <a:pPr rtl="0" lvl="0">
              <a:buNone/>
            </a:pPr>
            <a:r>
              <a:rPr lang="en-GB"/>
              <a:t>Software is not totally virtual, Software is also limited by the physical hardwares.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Different Answers will affect the use of technology, tools, design, UX, </a:t>
            </a:r>
          </a:p>
          <a:p>
            <a:pPr rtl="0" lvl="0">
              <a:buNone/>
            </a:pPr>
            <a:r>
              <a:rPr b="1" sz="3600" lang="en-GB"/>
              <a:t>Development Time &amp; Cost.  </a:t>
            </a:r>
          </a:p>
        </p:txBody>
      </p:sp>
      <p:sp>
        <p:nvSpPr>
          <p:cNvPr id="144" name="Shape 144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How to use them Right?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Security is Important. Do it first. It is hard to change afterward.</a:t>
            </a:r>
          </a:p>
          <a:p>
            <a:pPr rtl="0" lvl="0">
              <a:buNone/>
            </a:pPr>
            <a:r>
              <a:rPr lang="en-GB"/>
              <a:t>Hacking is everywhere.</a:t>
            </a:r>
          </a:p>
          <a:p>
            <a:pPr rtl="0" lvl="0">
              <a:buNone/>
            </a:pPr>
            <a:r>
              <a:rPr lang="en-GB"/>
              <a:t>Don’t think small site won’t get attack.</a:t>
            </a:r>
          </a:p>
          <a:p>
            <a:pPr rtl="0" lvl="0">
              <a:buNone/>
            </a:pPr>
            <a:r>
              <a:rPr lang="en-GB"/>
              <a:t>Beware SQL injection, API/CGI injection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Use the Right security method, especially in Password store and Password Recovering. </a:t>
            </a:r>
          </a:p>
        </p:txBody>
      </p:sp>
      <p:sp>
        <p:nvSpPr>
          <p:cNvPr id="151" name="Shape 151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How to use them Right?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System Design: Think Large</a:t>
            </a:r>
          </a:p>
          <a:p>
            <a:pPr rtl="0" lvl="0">
              <a:buNone/>
            </a:pPr>
            <a:r>
              <a:rPr lang="en-GB"/>
              <a:t>But execute in small scope first.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Large system = many components </a:t>
            </a:r>
          </a:p>
          <a:p>
            <a:pPr rtl="0" lvl="0">
              <a:buNone/>
            </a:pPr>
            <a:r>
              <a:rPr lang="en-GB"/>
              <a:t>= complicate </a:t>
            </a:r>
          </a:p>
          <a:p>
            <a:pPr rtl="0" lvl="0">
              <a:buNone/>
            </a:pPr>
            <a:r>
              <a:rPr lang="en-GB"/>
              <a:t>= Time</a:t>
            </a:r>
          </a:p>
          <a:p>
            <a:pPr rtl="0" lvl="0">
              <a:buNone/>
            </a:pPr>
            <a:r>
              <a:rPr lang="en-GB"/>
              <a:t>= Money 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58" name="Shape 158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This talk is for Who?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Newbie in the Open source world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Startups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For those who want to start a new software project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For those who want to work in the software development field.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 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37" name="Shape 37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How to use them Right?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Think Large = Prepared how to scale up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Start in small scope = few components</a:t>
            </a:r>
          </a:p>
          <a:p>
            <a:pPr rtl="0" lvl="0">
              <a:buNone/>
            </a:pPr>
            <a:r>
              <a:rPr lang="en-GB"/>
              <a:t>= Less code</a:t>
            </a:r>
          </a:p>
          <a:p>
            <a:pPr rtl="0" lvl="0">
              <a:buNone/>
            </a:pPr>
            <a:r>
              <a:rPr lang="en-GB"/>
              <a:t>= Less bug</a:t>
            </a:r>
          </a:p>
          <a:p>
            <a:pPr rtl="0" lvl="0">
              <a:buNone/>
            </a:pPr>
            <a:r>
              <a:rPr lang="en-GB"/>
              <a:t>= easy to fix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65" name="Shape 165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How to use them Right?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Less is More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Get feedback from users and change much easier.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Time == Money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72" name="Shape 172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How to use them Right?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Database is not just a Data bin. </a:t>
            </a:r>
          </a:p>
          <a:p>
            <a:pPr rtl="0" lvl="0">
              <a:buNone/>
            </a:pPr>
            <a:r>
              <a:rPr lang="en-GB"/>
              <a:t>A good data structure </a:t>
            </a:r>
          </a:p>
          <a:p>
            <a:pPr rtl="0" lvl="0">
              <a:buNone/>
            </a:pPr>
            <a:r>
              <a:rPr lang="en-GB"/>
              <a:t>= better organise</a:t>
            </a:r>
          </a:p>
          <a:p>
            <a:pPr rtl="0" lvl="0">
              <a:buNone/>
            </a:pPr>
            <a:r>
              <a:rPr lang="en-GB"/>
              <a:t>= better indexing</a:t>
            </a:r>
          </a:p>
          <a:p>
            <a:pPr rtl="0" lvl="0">
              <a:buNone/>
            </a:pPr>
            <a:r>
              <a:rPr lang="en-GB"/>
              <a:t>= better performance</a:t>
            </a:r>
          </a:p>
          <a:p>
            <a:pPr rtl="0" lvl="0">
              <a:buNone/>
            </a:pPr>
            <a:r>
              <a:rPr lang="en-GB"/>
              <a:t>= faster</a:t>
            </a:r>
          </a:p>
          <a:p>
            <a:pPr rtl="0" lvl="0">
              <a:buNone/>
            </a:pPr>
            <a:r>
              <a:rPr lang="en-GB"/>
              <a:t>Repacation == High availability</a:t>
            </a:r>
          </a:p>
          <a:p>
            <a:pPr rtl="0" lvl="0">
              <a:buNone/>
            </a:pPr>
            <a:r>
              <a:rPr lang="en-GB"/>
              <a:t>Backup == Data Recovery  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79" name="Shape 179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How to use them Right?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Web server:</a:t>
            </a:r>
          </a:p>
          <a:p>
            <a:pPr rtl="0" lvl="0">
              <a:buNone/>
            </a:pPr>
            <a:r>
              <a:rPr lang="en-GB"/>
              <a:t>Concurrency User</a:t>
            </a:r>
          </a:p>
          <a:p>
            <a:pPr rtl="0" lvl="0">
              <a:buNone/>
            </a:pPr>
            <a:r>
              <a:rPr lang="en-GB"/>
              <a:t>Connection Pool</a:t>
            </a:r>
          </a:p>
          <a:p>
            <a:pPr rtl="0" lvl="0">
              <a:buNone/>
            </a:pPr>
            <a:r>
              <a:rPr lang="en-GB"/>
              <a:t>Proxy</a:t>
            </a:r>
          </a:p>
          <a:p>
            <a:pPr rtl="0" lvl="0">
              <a:buNone/>
            </a:pPr>
            <a:r>
              <a:rPr lang="en-GB"/>
              <a:t>Cache </a:t>
            </a:r>
          </a:p>
          <a:p>
            <a:pPr rtl="0" lvl="0">
              <a:buNone/>
            </a:pPr>
            <a:r>
              <a:rPr lang="en-GB"/>
              <a:t>Message Queue</a:t>
            </a:r>
          </a:p>
          <a:p>
            <a:pPr rtl="0" lvl="0">
              <a:buNone/>
            </a:pPr>
            <a:r>
              <a:rPr lang="en-GB"/>
              <a:t>Deployment tools</a:t>
            </a:r>
          </a:p>
          <a:p>
            <a:pPr rtl="0" lvl="0">
              <a:buNone/>
            </a:pPr>
            <a:r>
              <a:rPr lang="en-GB"/>
              <a:t>Monitoring tools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86" name="Shape 186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How to use them Right?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Google is your good friend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Github is your good friend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Forums are also your good friends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Join the local Open source communities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Please Don’t hesitate to ask questions</a:t>
            </a:r>
          </a:p>
          <a:p>
            <a:pPr rtl="0" lvl="0">
              <a:buNone/>
            </a:pPr>
            <a:r>
              <a:rPr lang="en-GB"/>
              <a:t>And</a:t>
            </a:r>
          </a:p>
          <a:p>
            <a:pPr rtl="0" lvl="0">
              <a:buNone/>
            </a:pPr>
            <a:r>
              <a:rPr lang="en-GB"/>
              <a:t>Please Don’t hesitate to answer questions</a:t>
            </a:r>
          </a:p>
        </p:txBody>
      </p:sp>
      <p:sp>
        <p:nvSpPr>
          <p:cNvPr id="193" name="Shape 193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Q &amp; A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 Thanks. </a:t>
            </a:r>
          </a:p>
        </p:txBody>
      </p:sp>
      <p:sp>
        <p:nvSpPr>
          <p:cNvPr id="200" name="Shape 200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This talk is for Who?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For those, Who think writing Software is just a piece of cake,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something like just clicking a button,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a Facebook clone or Whatsapp clone will be come out </a:t>
            </a:r>
          </a:p>
          <a:p>
            <a:pPr rtl="0" lvl="0">
              <a:buNone/>
            </a:pPr>
            <a:r>
              <a:rPr lang="en-GB"/>
              <a:t>in 60 seconds                       =P</a:t>
            </a:r>
          </a:p>
          <a:p>
            <a:pPr rtl="0" lvl="0">
              <a:buNone/>
            </a:pPr>
            <a:r>
              <a:rPr lang="en-GB"/>
              <a:t>(joking)</a:t>
            </a:r>
          </a:p>
        </p:txBody>
      </p:sp>
      <p:sp>
        <p:nvSpPr>
          <p:cNvPr id="44" name="Shape 44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About Me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Vice-Chairman of the HKLUG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Over 10 years experience on Linux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Experience on Backend services, website, web API development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Experience on virtualization and Cloud Farm building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u="sng" lang="en-GB">
                <a:solidFill>
                  <a:schemeClr val="hlink"/>
                </a:solidFill>
                <a:hlinkClick r:id="rId3"/>
              </a:rPr>
              <a:t>http://about.me/wanleung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 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51" name="Shape 51"/>
          <p:cNvSpPr/>
          <p:nvPr/>
        </p:nvSpPr>
        <p:spPr>
          <a:xfrm>
            <a:off y="274625" x="7298600"/>
            <a:ext cy="1381025" cx="13881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2" name="Shape 52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About Me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Co-founder of LinkOmnia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u="sng" lang="en-GB">
                <a:solidFill>
                  <a:schemeClr val="hlink"/>
                </a:solidFill>
                <a:hlinkClick r:id="rId3"/>
              </a:rPr>
              <a:t>http://www.linkomnia.com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Providing services on Consultancy and Customized Products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Strengths on Cloud Computing and Big Data</a:t>
            </a:r>
          </a:p>
          <a:p>
            <a:pPr rtl="0" lvl="0">
              <a:buNone/>
            </a:pPr>
            <a:r>
              <a:rPr lang="en-GB"/>
              <a:t> 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59" name="Shape 59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60" name="Shape 60"/>
          <p:cNvSpPr/>
          <p:nvPr/>
        </p:nvSpPr>
        <p:spPr>
          <a:xfrm>
            <a:off y="274625" x="7298603"/>
            <a:ext cy="1381025" cx="138819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What is Open source?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-GB"/>
              <a:t>open source as a development model promotes </a:t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-GB"/>
              <a:t>a) universal access via free license to a product's design or blueprint, and </a:t>
            </a:r>
          </a:p>
          <a:p>
            <a:pPr rtl="0" lvl="0">
              <a:buNone/>
            </a:pPr>
            <a:r>
              <a:rPr lang="en-GB"/>
              <a:t>b) universal redistribution of that design or blueprint, including subsequent improvements to it by anyone</a:t>
            </a:r>
          </a:p>
          <a:p>
            <a:r>
              <a:t/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-GB"/>
              <a:t>From WIKI</a:t>
            </a:r>
          </a:p>
          <a:p>
            <a:r>
              <a:t/>
            </a:r>
          </a:p>
        </p:txBody>
      </p:sp>
      <p:sp>
        <p:nvSpPr>
          <p:cNvPr id="67" name="Shape 67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Why use Open source?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Free Licenses (MIT, Apache, LGPL...)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Cost effective 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existing solutions / similar solutions - need not to reinvent the wheel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Have Rights to modify and fit into the business models / the requirement of the clients.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Helps are all over the world</a:t>
            </a:r>
          </a:p>
          <a:p>
            <a:pPr rtl="0" lvl="0">
              <a:buNone/>
            </a:pPr>
            <a:r>
              <a:rPr lang="en-GB"/>
              <a:t> </a:t>
            </a:r>
          </a:p>
        </p:txBody>
      </p:sp>
      <p:sp>
        <p:nvSpPr>
          <p:cNvPr id="74" name="Shape 74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What can we use?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Database: 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(SQL) PostgreSQL, MySQL...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(NoSQL) Redis, Cassandra, MongoDB...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(Graph DB) neo4j, Rexster…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File base:</a:t>
            </a:r>
          </a:p>
          <a:p>
            <a:pPr rtl="0" lvl="0">
              <a:buNone/>
            </a:pPr>
            <a:r>
              <a:rPr lang="en-GB"/>
              <a:t>SQLite, BDB...</a:t>
            </a:r>
          </a:p>
        </p:txBody>
      </p:sp>
      <p:sp>
        <p:nvSpPr>
          <p:cNvPr id="81" name="Shape 81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74637" x="457200"/>
            <a:ext cy="152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What can we use?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Common Web / API Frameworks: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Dancer, Catalyst... (Perl)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Django, Grok, Pylons, TurboGears... (Python)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Kohana, cakephp… (Php)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Revel, go-restful... (Go lang)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Ruby on Rails (Ruby)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mojito, blueprint (node.js)</a:t>
            </a:r>
          </a:p>
        </p:txBody>
      </p:sp>
      <p:sp>
        <p:nvSpPr>
          <p:cNvPr id="88" name="Shape 88"/>
          <p:cNvSpPr/>
          <p:nvPr/>
        </p:nvSpPr>
        <p:spPr>
          <a:xfrm>
            <a:off y="6448550" x="6296200"/>
            <a:ext cy="304800" cx="2724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